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51" r:id="rId1"/>
  </p:sldMasterIdLst>
  <p:notesMasterIdLst>
    <p:notesMasterId r:id="rId32"/>
  </p:notesMasterIdLst>
  <p:handoutMasterIdLst>
    <p:handoutMasterId r:id="rId33"/>
  </p:handoutMasterIdLst>
  <p:sldIdLst>
    <p:sldId id="335" r:id="rId2"/>
    <p:sldId id="361" r:id="rId3"/>
    <p:sldId id="362" r:id="rId4"/>
    <p:sldId id="360" r:id="rId5"/>
    <p:sldId id="256" r:id="rId6"/>
    <p:sldId id="257" r:id="rId7"/>
    <p:sldId id="313" r:id="rId8"/>
    <p:sldId id="336" r:id="rId9"/>
    <p:sldId id="337" r:id="rId10"/>
    <p:sldId id="347" r:id="rId11"/>
    <p:sldId id="348" r:id="rId12"/>
    <p:sldId id="339" r:id="rId13"/>
    <p:sldId id="340" r:id="rId14"/>
    <p:sldId id="341" r:id="rId15"/>
    <p:sldId id="342" r:id="rId16"/>
    <p:sldId id="343" r:id="rId17"/>
    <p:sldId id="344" r:id="rId18"/>
    <p:sldId id="345" r:id="rId19"/>
    <p:sldId id="346" r:id="rId20"/>
    <p:sldId id="349" r:id="rId21"/>
    <p:sldId id="350" r:id="rId22"/>
    <p:sldId id="351" r:id="rId23"/>
    <p:sldId id="352" r:id="rId24"/>
    <p:sldId id="353" r:id="rId25"/>
    <p:sldId id="354" r:id="rId26"/>
    <p:sldId id="355" r:id="rId27"/>
    <p:sldId id="356" r:id="rId28"/>
    <p:sldId id="357" r:id="rId29"/>
    <p:sldId id="358" r:id="rId30"/>
    <p:sldId id="359" r:id="rId31"/>
  </p:sldIdLst>
  <p:sldSz cx="9144000" cy="6858000" type="screen4x3"/>
  <p:notesSz cx="6858000" cy="9774238"/>
  <p:kinsoku lang="ja-JP" invalStChars="、。，．・：；？！゛゜ヽヾゝゞ々ー’”）〕］｝〉》」』】°‰′″℃￠％ぁぃぅぇぉっゃゅょゎァィゥェォッャュョヮヵヶ!%),.:;?]}｡｣､･ｧｨｩｪｫｬｭｮｯｰﾞﾟ" invalEndChars="‘“（〔［｛〈《「『【￥＄$([\{｢￡"/>
  <p:defaultTextStyle>
    <a:defPPr>
      <a:defRPr lang="pt-BR"/>
    </a:defPPr>
    <a:lvl1pPr algn="r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r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r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r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r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chemeClr val="tx1"/>
    </p:penClr>
  </p:showPr>
  <p:clrMru>
    <a:srgbClr val="64C850"/>
    <a:srgbClr val="62BB53"/>
    <a:srgbClr val="28E028"/>
    <a:srgbClr val="28A03C"/>
    <a:srgbClr val="15B324"/>
    <a:srgbClr val="1ADC2C"/>
    <a:srgbClr val="18CE29"/>
    <a:srgbClr val="000000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88" autoAdjust="0"/>
    <p:restoredTop sz="87290" autoAdjust="0"/>
  </p:normalViewPr>
  <p:slideViewPr>
    <p:cSldViewPr>
      <p:cViewPr>
        <p:scale>
          <a:sx n="50" d="100"/>
          <a:sy n="50" d="100"/>
        </p:scale>
        <p:origin x="-1956" y="-3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22338"/>
    </p:cViewPr>
  </p:sorterViewPr>
  <p:notesViewPr>
    <p:cSldViewPr>
      <p:cViewPr varScale="1">
        <p:scale>
          <a:sx n="50" d="100"/>
          <a:sy n="50" d="100"/>
        </p:scale>
        <p:origin x="-3018" y="-84"/>
      </p:cViewPr>
      <p:guideLst>
        <p:guide orient="horz" pos="3079"/>
        <p:guide pos="2159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5988" y="4659313"/>
            <a:ext cx="5026025" cy="44275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t-BR" noProof="0" smtClean="0"/>
              <a:t>Clique para editar os estilos do texto mestre</a:t>
            </a:r>
          </a:p>
          <a:p>
            <a:pPr lvl="0"/>
            <a:r>
              <a:rPr lang="pt-BR" noProof="0" smtClean="0"/>
              <a:t>Segundo nível</a:t>
            </a:r>
          </a:p>
          <a:p>
            <a:pPr lvl="0"/>
            <a:r>
              <a:rPr lang="pt-BR" noProof="0" smtClean="0"/>
              <a:t>Terceiro nível</a:t>
            </a:r>
          </a:p>
          <a:p>
            <a:pPr lvl="0"/>
            <a:r>
              <a:rPr lang="pt-BR" noProof="0" smtClean="0"/>
              <a:t>Quarto nível</a:t>
            </a:r>
          </a:p>
          <a:p>
            <a:pPr lvl="0"/>
            <a:r>
              <a:rPr lang="pt-BR" noProof="0" smtClean="0"/>
              <a:t>Quinto nível</a:t>
            </a:r>
          </a:p>
        </p:txBody>
      </p:sp>
      <p:sp>
        <p:nvSpPr>
          <p:cNvPr id="32771" name="Rectangle 3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2188" y="735013"/>
            <a:ext cx="4878387" cy="3659187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742950" indent="-28575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1143000" indent="-228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600200" indent="-228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2057400" indent="-228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pt-BR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pt-BR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pt-BR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pt-BR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68388" y="735013"/>
            <a:ext cx="4878387" cy="3659187"/>
          </a:xfrm>
          <a:ln/>
        </p:spPr>
      </p:sp>
      <p:sp>
        <p:nvSpPr>
          <p:cNvPr id="37891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pt-BR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</p:spTree>
  </p:cSld>
  <p:clrMapOvr>
    <a:masterClrMapping/>
  </p:clrMapOvr>
  <p:transition spd="med" advClick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pt-BR" noProof="0" smtClean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</p:spTree>
  </p:cSld>
  <p:clrMapOvr>
    <a:masterClrMapping/>
  </p:clrMapOvr>
  <p:transition spd="med" advClick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</p:spTree>
  </p:cSld>
  <p:clrMapOvr>
    <a:masterClrMapping/>
  </p:clrMapOvr>
  <p:transition spd="med" advClick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</p:spTree>
  </p:cSld>
  <p:clrMapOvr>
    <a:masterClrMapping/>
  </p:clrMapOvr>
  <p:transition spd="med" advClick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</p:spTree>
  </p:cSld>
  <p:clrMapOvr>
    <a:masterClrMapping/>
  </p:clrMapOvr>
  <p:transition spd="med" advClick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</p:spTree>
  </p:cSld>
  <p:clrMapOvr>
    <a:masterClrMapping/>
  </p:clrMapOvr>
  <p:transition spd="med" advClick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</p:spTree>
  </p:cSld>
  <p:clrMapOvr>
    <a:masterClrMapping/>
  </p:clrMapOvr>
  <p:transition spd="med" advClick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</p:spTree>
  </p:cSld>
  <p:clrMapOvr>
    <a:masterClrMapping/>
  </p:clrMapOvr>
  <p:transition spd="med" advClick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</p:spTree>
  </p:cSld>
  <p:clrMapOvr>
    <a:masterClrMapping/>
  </p:clrMapOvr>
  <p:transition spd="med" advClick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A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2"/>
          <p:cNvSpPr>
            <a:spLocks noChangeArrowheads="1"/>
          </p:cNvSpPr>
          <p:nvPr/>
        </p:nvSpPr>
        <p:spPr bwMode="auto">
          <a:xfrm>
            <a:off x="0" y="6437313"/>
            <a:ext cx="9144000" cy="460375"/>
          </a:xfrm>
          <a:prstGeom prst="rect">
            <a:avLst/>
          </a:prstGeom>
          <a:solidFill>
            <a:srgbClr val="64C850"/>
          </a:solidFill>
          <a:ln w="19050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endParaRPr lang="pt-BR" b="1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135171" name="Rectangle 3"/>
          <p:cNvSpPr>
            <a:spLocks noChangeArrowheads="1"/>
          </p:cNvSpPr>
          <p:nvPr/>
        </p:nvSpPr>
        <p:spPr bwMode="auto">
          <a:xfrm rot="5394832">
            <a:off x="4495006" y="-3504406"/>
            <a:ext cx="153988" cy="9144000"/>
          </a:xfrm>
          <a:prstGeom prst="rect">
            <a:avLst/>
          </a:prstGeom>
          <a:gradFill rotWithShape="0">
            <a:gsLst>
              <a:gs pos="0">
                <a:srgbClr val="339966"/>
              </a:gs>
              <a:gs pos="100000">
                <a:srgbClr val="339966">
                  <a:gamma/>
                  <a:shade val="46275"/>
                  <a:invGamma/>
                </a:srgbClr>
              </a:gs>
            </a:gsLst>
            <a:lin ang="5400000" scaled="1"/>
          </a:gradFill>
          <a:ln w="19050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endParaRPr lang="pt-BR"/>
          </a:p>
        </p:txBody>
      </p:sp>
      <p:sp>
        <p:nvSpPr>
          <p:cNvPr id="135172" name="Rectangle 4"/>
          <p:cNvSpPr>
            <a:spLocks noChangeArrowheads="1"/>
          </p:cNvSpPr>
          <p:nvPr/>
        </p:nvSpPr>
        <p:spPr bwMode="auto">
          <a:xfrm rot="16194833">
            <a:off x="4532313" y="1865312"/>
            <a:ext cx="76200" cy="9144001"/>
          </a:xfrm>
          <a:prstGeom prst="rect">
            <a:avLst/>
          </a:prstGeom>
          <a:gradFill rotWithShape="0">
            <a:gsLst>
              <a:gs pos="0">
                <a:srgbClr val="339966"/>
              </a:gs>
              <a:gs pos="100000">
                <a:srgbClr val="339966">
                  <a:gamma/>
                  <a:shade val="46275"/>
                  <a:invGamma/>
                </a:srgbClr>
              </a:gs>
            </a:gsLst>
            <a:lin ang="5400000" scaled="1"/>
          </a:gradFill>
          <a:ln w="19050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endParaRPr lang="pt-BR"/>
          </a:p>
        </p:txBody>
      </p:sp>
      <p:sp>
        <p:nvSpPr>
          <p:cNvPr id="135173" name="Text Box 5"/>
          <p:cNvSpPr txBox="1">
            <a:spLocks noChangeArrowheads="1"/>
          </p:cNvSpPr>
          <p:nvPr/>
        </p:nvSpPr>
        <p:spPr bwMode="auto">
          <a:xfrm>
            <a:off x="533400" y="6490794"/>
            <a:ext cx="4267200" cy="2915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tIns="10800" bIns="10800" anchor="ctr">
            <a:spAutoFit/>
          </a:bodyPr>
          <a:lstStyle/>
          <a:p>
            <a:pPr marL="571500" indent="-571500" algn="l" defTabSz="762000">
              <a:lnSpc>
                <a:spcPct val="120000"/>
              </a:lnSpc>
              <a:buClr>
                <a:srgbClr val="FFCC00"/>
              </a:buClr>
              <a:buSzPct val="160000"/>
              <a:buFont typeface="Monotype Sorts" pitchFamily="2" charset="2"/>
              <a:buNone/>
              <a:defRPr/>
            </a:pPr>
            <a:r>
              <a:rPr lang="pt-BR" sz="1600" b="1" dirty="0">
                <a:ln w="12700">
                  <a:solidFill>
                    <a:schemeClr val="tx1"/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DAEE – Prof. Edilson Alfredo da Silva</a:t>
            </a:r>
          </a:p>
        </p:txBody>
      </p:sp>
      <p:sp>
        <p:nvSpPr>
          <p:cNvPr id="135174" name="Rectangle 6"/>
          <p:cNvSpPr>
            <a:spLocks noChangeArrowheads="1"/>
          </p:cNvSpPr>
          <p:nvPr/>
        </p:nvSpPr>
        <p:spPr bwMode="auto">
          <a:xfrm>
            <a:off x="0" y="-26988"/>
            <a:ext cx="9144000" cy="1008063"/>
          </a:xfrm>
          <a:prstGeom prst="rect">
            <a:avLst/>
          </a:prstGeom>
          <a:solidFill>
            <a:srgbClr val="64C850"/>
          </a:solidFill>
          <a:ln w="19050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endParaRPr lang="pt-BR" b="1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pic>
        <p:nvPicPr>
          <p:cNvPr id="1031" name="Imagem 9"/>
          <p:cNvPicPr>
            <a:picLocks noChangeAspect="1" noChangeArrowheads="1"/>
          </p:cNvPicPr>
          <p:nvPr userDrawn="1"/>
        </p:nvPicPr>
        <p:blipFill>
          <a:blip r:embed="rId13" cstate="print"/>
          <a:srcRect l="22026" t="24493" r="60193" b="63075"/>
          <a:stretch>
            <a:fillRect/>
          </a:stretch>
        </p:blipFill>
        <p:spPr bwMode="auto">
          <a:xfrm>
            <a:off x="0" y="0"/>
            <a:ext cx="2555875" cy="981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62" r:id="rId11"/>
  </p:sldLayoutIdLst>
  <p:transition spd="med" advClick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itchFamily="34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05" name="AutoShape 25">
            <a:hlinkClick r:id="" action="ppaction://hlinkshowjump?jump=lastslideviewed" highlightClick="1"/>
          </p:cNvPr>
          <p:cNvSpPr>
            <a:spLocks noChangeArrowheads="1"/>
          </p:cNvSpPr>
          <p:nvPr/>
        </p:nvSpPr>
        <p:spPr bwMode="auto">
          <a:xfrm>
            <a:off x="6705600" y="6553200"/>
            <a:ext cx="533400" cy="152400"/>
          </a:xfrm>
          <a:prstGeom prst="actionButtonBackPrevious">
            <a:avLst/>
          </a:prstGeom>
          <a:gradFill rotWithShape="0">
            <a:gsLst>
              <a:gs pos="0">
                <a:srgbClr val="C5FFE2"/>
              </a:gs>
              <a:gs pos="100000">
                <a:schemeClr val="bg1"/>
              </a:gs>
            </a:gsLst>
            <a:lin ang="5400000" scaled="1"/>
          </a:gra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defTabSz="762000">
              <a:spcBef>
                <a:spcPct val="50000"/>
              </a:spcBef>
              <a:defRPr/>
            </a:pPr>
            <a:endParaRPr lang="pt-BR" sz="2000" b="1" dirty="0"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</a:endParaRPr>
          </a:p>
        </p:txBody>
      </p:sp>
      <p:sp>
        <p:nvSpPr>
          <p:cNvPr id="23" name="AutoShape 60">
            <a:hlinkClick r:id="" action="ppaction://hlinkshowjump?jump=nextslide" highlightClick="1"/>
          </p:cNvPr>
          <p:cNvSpPr>
            <a:spLocks noChangeArrowheads="1"/>
          </p:cNvSpPr>
          <p:nvPr/>
        </p:nvSpPr>
        <p:spPr bwMode="auto">
          <a:xfrm>
            <a:off x="7467600" y="6553200"/>
            <a:ext cx="533400" cy="152400"/>
          </a:xfrm>
          <a:prstGeom prst="actionButtonForwardNext">
            <a:avLst/>
          </a:prstGeom>
          <a:gradFill rotWithShape="0">
            <a:gsLst>
              <a:gs pos="0">
                <a:srgbClr val="C5FFE2"/>
              </a:gs>
              <a:gs pos="100000">
                <a:schemeClr val="bg1"/>
              </a:gs>
            </a:gsLst>
            <a:lin ang="5400000" scaled="1"/>
          </a:gra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defTabSz="762000">
              <a:spcBef>
                <a:spcPct val="50000"/>
              </a:spcBef>
              <a:defRPr/>
            </a:pPr>
            <a:endParaRPr lang="pt-BR" sz="2000" b="1" dirty="0"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</a:endParaRPr>
          </a:p>
        </p:txBody>
      </p:sp>
      <p:pic>
        <p:nvPicPr>
          <p:cNvPr id="2052" name="Picture 28"/>
          <p:cNvPicPr>
            <a:picLocks noChangeAspect="1" noChangeArrowheads="1"/>
          </p:cNvPicPr>
          <p:nvPr/>
        </p:nvPicPr>
        <p:blipFill>
          <a:blip r:embed="rId3" cstate="print"/>
          <a:srcRect t="5531" r="68182"/>
          <a:stretch>
            <a:fillRect/>
          </a:stretch>
        </p:blipFill>
        <p:spPr bwMode="auto">
          <a:xfrm>
            <a:off x="0" y="1125538"/>
            <a:ext cx="4140200" cy="5256212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</p:pic>
      <p:sp>
        <p:nvSpPr>
          <p:cNvPr id="2053" name="CaixaDeTexto 24"/>
          <p:cNvSpPr txBox="1">
            <a:spLocks noChangeArrowheads="1"/>
          </p:cNvSpPr>
          <p:nvPr/>
        </p:nvSpPr>
        <p:spPr bwMode="auto">
          <a:xfrm>
            <a:off x="4140200" y="1628775"/>
            <a:ext cx="4679950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pt-BR"/>
              <a:t>Curso de Controlador Programável</a:t>
            </a:r>
          </a:p>
          <a:p>
            <a:pPr algn="just"/>
            <a:r>
              <a:rPr lang="pt-BR"/>
              <a:t> Professor:Edilson Alfredo da Silva</a:t>
            </a:r>
          </a:p>
        </p:txBody>
      </p:sp>
    </p:spTree>
  </p:cSld>
  <p:clrMapOvr>
    <a:masterClrMapping/>
  </p:clrMapOvr>
  <p:transition spd="med" advClick="0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3"/>
          <p:cNvPicPr>
            <a:picLocks noChangeAspect="1" noChangeArrowheads="1"/>
          </p:cNvPicPr>
          <p:nvPr/>
        </p:nvPicPr>
        <p:blipFill>
          <a:blip r:embed="rId2" cstate="print"/>
          <a:srcRect t="23250" r="31654" b="27531"/>
          <a:stretch>
            <a:fillRect/>
          </a:stretch>
        </p:blipFill>
        <p:spPr bwMode="auto">
          <a:xfrm>
            <a:off x="0" y="1125538"/>
            <a:ext cx="8893175" cy="3598862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</p:pic>
      <p:sp>
        <p:nvSpPr>
          <p:cNvPr id="11267" name="CaixaDeTexto 27"/>
          <p:cNvSpPr txBox="1">
            <a:spLocks noChangeArrowheads="1"/>
          </p:cNvSpPr>
          <p:nvPr/>
        </p:nvSpPr>
        <p:spPr bwMode="auto">
          <a:xfrm>
            <a:off x="3851275" y="333375"/>
            <a:ext cx="3313113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pt-BR" i="1"/>
              <a:t>Editor Ladder</a:t>
            </a:r>
          </a:p>
        </p:txBody>
      </p:sp>
      <p:cxnSp>
        <p:nvCxnSpPr>
          <p:cNvPr id="11268" name="Conector de seta reta 26"/>
          <p:cNvCxnSpPr>
            <a:cxnSpLocks noChangeShapeType="1"/>
          </p:cNvCxnSpPr>
          <p:nvPr/>
        </p:nvCxnSpPr>
        <p:spPr bwMode="auto">
          <a:xfrm rot="10800000">
            <a:off x="1763713" y="2924175"/>
            <a:ext cx="1584325" cy="774700"/>
          </a:xfrm>
          <a:prstGeom prst="straightConnector1">
            <a:avLst/>
          </a:prstGeom>
          <a:noFill/>
          <a:ln w="19050" algn="ctr">
            <a:noFill/>
            <a:round/>
            <a:headEnd/>
            <a:tailEnd type="arrow" w="med" len="med"/>
          </a:ln>
        </p:spPr>
      </p:cxnSp>
      <p:sp>
        <p:nvSpPr>
          <p:cNvPr id="15" name="AutoShape 25">
            <a:hlinkClick r:id="" action="ppaction://hlinkshowjump?jump=lastslideviewed" highlightClick="1"/>
          </p:cNvPr>
          <p:cNvSpPr>
            <a:spLocks noChangeArrowheads="1"/>
          </p:cNvSpPr>
          <p:nvPr/>
        </p:nvSpPr>
        <p:spPr bwMode="auto">
          <a:xfrm>
            <a:off x="6705600" y="6553200"/>
            <a:ext cx="533400" cy="152400"/>
          </a:xfrm>
          <a:prstGeom prst="actionButtonBackPrevious">
            <a:avLst/>
          </a:prstGeom>
          <a:gradFill rotWithShape="0">
            <a:gsLst>
              <a:gs pos="0">
                <a:srgbClr val="C5FFE2"/>
              </a:gs>
              <a:gs pos="100000">
                <a:schemeClr val="bg1"/>
              </a:gs>
            </a:gsLst>
            <a:lin ang="5400000" scaled="1"/>
          </a:gra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defTabSz="762000">
              <a:spcBef>
                <a:spcPct val="50000"/>
              </a:spcBef>
              <a:defRPr/>
            </a:pPr>
            <a:endParaRPr lang="pt-BR" sz="2000" b="1"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</a:endParaRPr>
          </a:p>
        </p:txBody>
      </p:sp>
      <p:sp>
        <p:nvSpPr>
          <p:cNvPr id="16" name="AutoShape 60">
            <a:hlinkClick r:id="" action="ppaction://hlinkshowjump?jump=nextslide" highlightClick="1"/>
          </p:cNvPr>
          <p:cNvSpPr>
            <a:spLocks noChangeArrowheads="1"/>
          </p:cNvSpPr>
          <p:nvPr/>
        </p:nvSpPr>
        <p:spPr bwMode="auto">
          <a:xfrm>
            <a:off x="7467600" y="6553200"/>
            <a:ext cx="533400" cy="152400"/>
          </a:xfrm>
          <a:prstGeom prst="actionButtonForwardNext">
            <a:avLst/>
          </a:prstGeom>
          <a:gradFill rotWithShape="0">
            <a:gsLst>
              <a:gs pos="0">
                <a:srgbClr val="C5FFE2"/>
              </a:gs>
              <a:gs pos="100000">
                <a:schemeClr val="bg1"/>
              </a:gs>
            </a:gsLst>
            <a:lin ang="5400000" scaled="1"/>
          </a:gra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defTabSz="762000">
              <a:spcBef>
                <a:spcPct val="50000"/>
              </a:spcBef>
              <a:defRPr/>
            </a:pPr>
            <a:endParaRPr lang="pt-BR" sz="2000" b="1"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</a:endParaRPr>
          </a:p>
        </p:txBody>
      </p:sp>
      <p:sp>
        <p:nvSpPr>
          <p:cNvPr id="11271" name="CaixaDeTexto 11"/>
          <p:cNvSpPr txBox="1">
            <a:spLocks noChangeArrowheads="1"/>
          </p:cNvSpPr>
          <p:nvPr/>
        </p:nvSpPr>
        <p:spPr bwMode="auto">
          <a:xfrm>
            <a:off x="3779838" y="1871663"/>
            <a:ext cx="4752975" cy="206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pt-BR" sz="1600"/>
              <a:t>Espaço para criação e edição do programa.</a:t>
            </a:r>
          </a:p>
          <a:p>
            <a:pPr algn="just"/>
            <a:r>
              <a:rPr lang="pt-BR" sz="1600"/>
              <a:t>O editor Ladder do Unity Pro não é baseado no sistema tradicional, no qual existem várias Rungs (ou linhas ) onde as partes da lógica são criadas de forma independente. Na verdade trata-se de um espaço em branco com total liberdade para criação (como se fosse uma folha de papel em branco) no qual a lógica pode ser criada e “formada” da maneira que o usuário quiser. </a:t>
            </a:r>
          </a:p>
        </p:txBody>
      </p:sp>
    </p:spTree>
  </p:cSld>
  <p:clrMapOvr>
    <a:masterClrMapping/>
  </p:clrMapOvr>
  <p:transition spd="med" advClick="0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3"/>
          <p:cNvPicPr>
            <a:picLocks noChangeAspect="1" noChangeArrowheads="1"/>
          </p:cNvPicPr>
          <p:nvPr/>
        </p:nvPicPr>
        <p:blipFill>
          <a:blip r:embed="rId2" cstate="print"/>
          <a:srcRect t="23250" r="31654" b="27531"/>
          <a:stretch>
            <a:fillRect/>
          </a:stretch>
        </p:blipFill>
        <p:spPr bwMode="auto">
          <a:xfrm>
            <a:off x="0" y="1125538"/>
            <a:ext cx="8893175" cy="3598862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</p:pic>
      <p:sp>
        <p:nvSpPr>
          <p:cNvPr id="12291" name="CaixaDeTexto 27"/>
          <p:cNvSpPr txBox="1">
            <a:spLocks noChangeArrowheads="1"/>
          </p:cNvSpPr>
          <p:nvPr/>
        </p:nvSpPr>
        <p:spPr bwMode="auto">
          <a:xfrm>
            <a:off x="3851275" y="333375"/>
            <a:ext cx="3313113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pt-BR" i="1"/>
              <a:t>Editor Ladder</a:t>
            </a:r>
          </a:p>
        </p:txBody>
      </p:sp>
      <p:cxnSp>
        <p:nvCxnSpPr>
          <p:cNvPr id="12292" name="Conector de seta reta 26"/>
          <p:cNvCxnSpPr>
            <a:cxnSpLocks noChangeShapeType="1"/>
          </p:cNvCxnSpPr>
          <p:nvPr/>
        </p:nvCxnSpPr>
        <p:spPr bwMode="auto">
          <a:xfrm rot="10800000">
            <a:off x="1763713" y="2924175"/>
            <a:ext cx="1584325" cy="774700"/>
          </a:xfrm>
          <a:prstGeom prst="straightConnector1">
            <a:avLst/>
          </a:prstGeom>
          <a:noFill/>
          <a:ln w="19050" algn="ctr">
            <a:noFill/>
            <a:round/>
            <a:headEnd/>
            <a:tailEnd type="arrow" w="med" len="med"/>
          </a:ln>
        </p:spPr>
      </p:cxnSp>
      <p:sp>
        <p:nvSpPr>
          <p:cNvPr id="15" name="AutoShape 25">
            <a:hlinkClick r:id="" action="ppaction://hlinkshowjump?jump=lastslideviewed" highlightClick="1"/>
          </p:cNvPr>
          <p:cNvSpPr>
            <a:spLocks noChangeArrowheads="1"/>
          </p:cNvSpPr>
          <p:nvPr/>
        </p:nvSpPr>
        <p:spPr bwMode="auto">
          <a:xfrm>
            <a:off x="6705600" y="6553200"/>
            <a:ext cx="533400" cy="152400"/>
          </a:xfrm>
          <a:prstGeom prst="actionButtonBackPrevious">
            <a:avLst/>
          </a:prstGeom>
          <a:gradFill rotWithShape="0">
            <a:gsLst>
              <a:gs pos="0">
                <a:srgbClr val="C5FFE2"/>
              </a:gs>
              <a:gs pos="100000">
                <a:schemeClr val="bg1"/>
              </a:gs>
            </a:gsLst>
            <a:lin ang="5400000" scaled="1"/>
          </a:gra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defTabSz="762000">
              <a:spcBef>
                <a:spcPct val="50000"/>
              </a:spcBef>
              <a:defRPr/>
            </a:pPr>
            <a:endParaRPr lang="pt-BR" sz="2000" b="1"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</a:endParaRPr>
          </a:p>
        </p:txBody>
      </p:sp>
      <p:sp>
        <p:nvSpPr>
          <p:cNvPr id="16" name="AutoShape 60">
            <a:hlinkClick r:id="" action="ppaction://hlinkshowjump?jump=nextslide" highlightClick="1"/>
          </p:cNvPr>
          <p:cNvSpPr>
            <a:spLocks noChangeArrowheads="1"/>
          </p:cNvSpPr>
          <p:nvPr/>
        </p:nvSpPr>
        <p:spPr bwMode="auto">
          <a:xfrm>
            <a:off x="7467600" y="6553200"/>
            <a:ext cx="533400" cy="152400"/>
          </a:xfrm>
          <a:prstGeom prst="actionButtonForwardNext">
            <a:avLst/>
          </a:prstGeom>
          <a:gradFill rotWithShape="0">
            <a:gsLst>
              <a:gs pos="0">
                <a:srgbClr val="C5FFE2"/>
              </a:gs>
              <a:gs pos="100000">
                <a:schemeClr val="bg1"/>
              </a:gs>
            </a:gsLst>
            <a:lin ang="5400000" scaled="1"/>
          </a:gra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defTabSz="762000">
              <a:spcBef>
                <a:spcPct val="50000"/>
              </a:spcBef>
              <a:defRPr/>
            </a:pPr>
            <a:endParaRPr lang="pt-BR" sz="2000" b="1"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</a:endParaRPr>
          </a:p>
        </p:txBody>
      </p:sp>
      <p:sp>
        <p:nvSpPr>
          <p:cNvPr id="12295" name="CaixaDeTexto 11"/>
          <p:cNvSpPr txBox="1">
            <a:spLocks noChangeArrowheads="1"/>
          </p:cNvSpPr>
          <p:nvPr/>
        </p:nvSpPr>
        <p:spPr bwMode="auto">
          <a:xfrm>
            <a:off x="3779838" y="1871663"/>
            <a:ext cx="4752975" cy="206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pt-BR" sz="1600"/>
              <a:t>Espaço para criação e edição do programa.</a:t>
            </a:r>
          </a:p>
          <a:p>
            <a:pPr algn="just"/>
            <a:r>
              <a:rPr lang="pt-BR" sz="1600"/>
              <a:t>O editor Ladder do Unity Pro não é baseado no sistema tradicional, no qual existem várias Rungs (ou linhas ) onde as partes da lógica são criadas de forma independente. Na verdade trata-se de um espaço em branco com total liberdade para criação (como se fosse uma folha de papel em branco) no qual a lógica pode ser criada e “formada” da maneira que o usuário quiser. </a:t>
            </a:r>
          </a:p>
        </p:txBody>
      </p:sp>
    </p:spTree>
  </p:cSld>
  <p:clrMapOvr>
    <a:masterClrMapping/>
  </p:clrMapOvr>
  <p:transition spd="med" advClick="0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CaixaDeTexto 27"/>
          <p:cNvSpPr txBox="1">
            <a:spLocks noChangeArrowheads="1"/>
          </p:cNvSpPr>
          <p:nvPr/>
        </p:nvSpPr>
        <p:spPr bwMode="auto">
          <a:xfrm>
            <a:off x="2627313" y="-100013"/>
            <a:ext cx="6516687" cy="1201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pt-BR" i="1"/>
              <a:t>Configurando o Rack do CLP</a:t>
            </a:r>
          </a:p>
          <a:p>
            <a:pPr algn="just"/>
            <a:r>
              <a:rPr lang="pt-BR" i="1"/>
              <a:t>e revisão do sistema de endereçamento  de I</a:t>
            </a:r>
            <a:r>
              <a:rPr lang="en-US" i="1"/>
              <a:t>/</a:t>
            </a:r>
            <a:r>
              <a:rPr lang="pt-BR" i="1"/>
              <a:t>Os (Entradas e saídas)</a:t>
            </a:r>
          </a:p>
        </p:txBody>
      </p:sp>
      <p:cxnSp>
        <p:nvCxnSpPr>
          <p:cNvPr id="13315" name="Conector de seta reta 26"/>
          <p:cNvCxnSpPr>
            <a:cxnSpLocks noChangeShapeType="1"/>
          </p:cNvCxnSpPr>
          <p:nvPr/>
        </p:nvCxnSpPr>
        <p:spPr bwMode="auto">
          <a:xfrm rot="10800000">
            <a:off x="1763713" y="2924175"/>
            <a:ext cx="1584325" cy="774700"/>
          </a:xfrm>
          <a:prstGeom prst="straightConnector1">
            <a:avLst/>
          </a:prstGeom>
          <a:noFill/>
          <a:ln w="19050" algn="ctr">
            <a:noFill/>
            <a:round/>
            <a:headEnd/>
            <a:tailEnd type="arrow" w="med" len="med"/>
          </a:ln>
        </p:spPr>
      </p:cxnSp>
      <p:sp>
        <p:nvSpPr>
          <p:cNvPr id="13316" name="CaixaDeTexto 55"/>
          <p:cNvSpPr txBox="1">
            <a:spLocks noChangeArrowheads="1"/>
          </p:cNvSpPr>
          <p:nvPr/>
        </p:nvSpPr>
        <p:spPr bwMode="auto">
          <a:xfrm>
            <a:off x="3059113" y="2349500"/>
            <a:ext cx="5834062" cy="2462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marL="342900" indent="-342900" algn="just">
              <a:buFont typeface="Arial" charset="0"/>
              <a:buChar char="•"/>
            </a:pPr>
            <a:r>
              <a:rPr lang="pt-BR" sz="1600"/>
              <a:t>Para as demais placas, existe a variação do tipo, mas a regra do endereçamento permanece;</a:t>
            </a:r>
          </a:p>
          <a:p>
            <a:pPr marL="342900" indent="-342900" algn="just">
              <a:buFont typeface="Arial" charset="0"/>
              <a:buChar char="•"/>
            </a:pPr>
            <a:r>
              <a:rPr lang="pt-BR" sz="1600"/>
              <a:t>Para as saídas digitais: </a:t>
            </a:r>
            <a:r>
              <a:rPr lang="pt-BR" sz="1600" b="1"/>
              <a:t>%Qr.s.c;</a:t>
            </a:r>
          </a:p>
          <a:p>
            <a:pPr marL="342900" indent="-342900" algn="just">
              <a:buFont typeface="Arial" charset="0"/>
              <a:buChar char="•"/>
            </a:pPr>
            <a:r>
              <a:rPr lang="pt-BR" sz="1600"/>
              <a:t>Para as entradas analógicas</a:t>
            </a:r>
            <a:r>
              <a:rPr lang="pt-BR" sz="1600" b="1"/>
              <a:t>:% IWr.s.c;</a:t>
            </a:r>
          </a:p>
          <a:p>
            <a:pPr marL="342900" indent="-342900" algn="just">
              <a:buFont typeface="Arial" charset="0"/>
              <a:buChar char="•"/>
            </a:pPr>
            <a:r>
              <a:rPr lang="pt-BR" sz="1600"/>
              <a:t>Para as saídas analógicas</a:t>
            </a:r>
            <a:r>
              <a:rPr lang="pt-BR" sz="1600" b="1"/>
              <a:t>:%QWr.s.c</a:t>
            </a:r>
            <a:r>
              <a:rPr lang="pt-BR" sz="1600"/>
              <a:t>;</a:t>
            </a:r>
          </a:p>
          <a:p>
            <a:pPr marL="342900" indent="-342900" algn="just">
              <a:buFont typeface="Arial" charset="0"/>
              <a:buChar char="•"/>
            </a:pPr>
            <a:r>
              <a:rPr lang="pt-BR" sz="1600"/>
              <a:t>Endereços para o Rack que acabamos de configurar:</a:t>
            </a:r>
          </a:p>
          <a:p>
            <a:pPr marL="800100" lvl="1" indent="-342900" algn="just">
              <a:buFont typeface="Arial" charset="0"/>
              <a:buChar char="•"/>
            </a:pPr>
            <a:r>
              <a:rPr lang="pt-BR" sz="1600" b="1"/>
              <a:t>%I0.1.0 </a:t>
            </a:r>
            <a:r>
              <a:rPr lang="pt-BR" sz="1600"/>
              <a:t>até </a:t>
            </a:r>
            <a:r>
              <a:rPr lang="pt-BR" sz="1600" b="1"/>
              <a:t>%I0.1.15;</a:t>
            </a:r>
          </a:p>
          <a:p>
            <a:pPr marL="800100" lvl="1" indent="-342900" algn="just">
              <a:buFont typeface="Arial" charset="0"/>
              <a:buChar char="•"/>
            </a:pPr>
            <a:r>
              <a:rPr lang="pt-BR" sz="1600" b="1"/>
              <a:t>%Q0.2.0 </a:t>
            </a:r>
            <a:r>
              <a:rPr lang="pt-BR" sz="1600"/>
              <a:t>até </a:t>
            </a:r>
            <a:r>
              <a:rPr lang="pt-BR" sz="1600" b="1"/>
              <a:t>%Q0.2.15</a:t>
            </a:r>
            <a:r>
              <a:rPr lang="pt-BR" sz="1600"/>
              <a:t>;</a:t>
            </a:r>
          </a:p>
          <a:p>
            <a:pPr marL="800100" lvl="1" indent="-342900" algn="just">
              <a:buFont typeface="Arial" charset="0"/>
              <a:buChar char="•"/>
            </a:pPr>
            <a:r>
              <a:rPr lang="pt-BR" sz="1600" b="1"/>
              <a:t>%IW0.3.0 </a:t>
            </a:r>
            <a:r>
              <a:rPr lang="pt-BR" sz="1600"/>
              <a:t>até </a:t>
            </a:r>
            <a:r>
              <a:rPr lang="pt-BR" sz="1600" b="1"/>
              <a:t>IW0.3.3</a:t>
            </a:r>
            <a:r>
              <a:rPr lang="pt-BR" sz="1600"/>
              <a:t>;</a:t>
            </a:r>
          </a:p>
          <a:p>
            <a:pPr marL="800100" lvl="1" indent="-342900" algn="just">
              <a:buFont typeface="Arial" charset="0"/>
              <a:buChar char="•"/>
            </a:pPr>
            <a:r>
              <a:rPr lang="pt-BR" sz="1600" b="1"/>
              <a:t>%QW0.4.0 </a:t>
            </a:r>
            <a:r>
              <a:rPr lang="pt-BR" sz="1600"/>
              <a:t>até </a:t>
            </a:r>
            <a:r>
              <a:rPr lang="pt-BR" sz="1600" b="1"/>
              <a:t>%QW0.4.1</a:t>
            </a:r>
            <a:r>
              <a:rPr lang="pt-BR" sz="1600"/>
              <a:t>; </a:t>
            </a:r>
          </a:p>
        </p:txBody>
      </p:sp>
      <p:grpSp>
        <p:nvGrpSpPr>
          <p:cNvPr id="13317" name="Grupo 28"/>
          <p:cNvGrpSpPr>
            <a:grpSpLocks/>
          </p:cNvGrpSpPr>
          <p:nvPr/>
        </p:nvGrpSpPr>
        <p:grpSpPr bwMode="auto">
          <a:xfrm>
            <a:off x="34925" y="1152525"/>
            <a:ext cx="2376488" cy="3716338"/>
            <a:chOff x="35496" y="1152128"/>
            <a:chExt cx="2376264" cy="3717032"/>
          </a:xfrm>
        </p:grpSpPr>
        <p:pic>
          <p:nvPicPr>
            <p:cNvPr id="13321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 l="27945" r="53792" b="49188"/>
            <a:stretch>
              <a:fillRect/>
            </a:stretch>
          </p:blipFill>
          <p:spPr bwMode="auto">
            <a:xfrm>
              <a:off x="35496" y="1152128"/>
              <a:ext cx="2376264" cy="3717032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</p:pic>
        <p:sp>
          <p:nvSpPr>
            <p:cNvPr id="24" name="Elipse 23"/>
            <p:cNvSpPr/>
            <p:nvPr/>
          </p:nvSpPr>
          <p:spPr bwMode="auto">
            <a:xfrm rot="5400000">
              <a:off x="108464" y="3645000"/>
              <a:ext cx="358842" cy="215880"/>
            </a:xfrm>
            <a:prstGeom prst="ellipse">
              <a:avLst/>
            </a:prstGeom>
            <a:noFill/>
            <a:ln w="28575" cap="flat" cmpd="sng" algn="ctr">
              <a:solidFill>
                <a:schemeClr val="accent6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>
              <a:spAutoFit/>
            </a:bodyPr>
            <a:lstStyle/>
            <a:p>
              <a:pPr>
                <a:defRPr/>
              </a:pPr>
              <a:endParaRPr lang="pt-BR"/>
            </a:p>
          </p:txBody>
        </p:sp>
        <p:sp>
          <p:nvSpPr>
            <p:cNvPr id="13323" name="CaixaDeTexto 53"/>
            <p:cNvSpPr txBox="1">
              <a:spLocks noChangeArrowheads="1"/>
            </p:cNvSpPr>
            <p:nvPr/>
          </p:nvSpPr>
          <p:spPr bwMode="auto">
            <a:xfrm>
              <a:off x="179512" y="3224009"/>
              <a:ext cx="216024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 algn="just"/>
              <a:r>
                <a:rPr lang="pt-BR" sz="1800" b="1"/>
                <a:t>r</a:t>
              </a:r>
            </a:p>
          </p:txBody>
        </p:sp>
        <p:sp>
          <p:nvSpPr>
            <p:cNvPr id="13324" name="CaixaDeTexto 21"/>
            <p:cNvSpPr txBox="1">
              <a:spLocks noChangeArrowheads="1"/>
            </p:cNvSpPr>
            <p:nvPr/>
          </p:nvSpPr>
          <p:spPr bwMode="auto">
            <a:xfrm>
              <a:off x="1619672" y="2719953"/>
              <a:ext cx="216024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 algn="just"/>
              <a:r>
                <a:rPr lang="pt-BR" sz="1800" b="1"/>
                <a:t>s</a:t>
              </a:r>
            </a:p>
          </p:txBody>
        </p:sp>
        <p:sp>
          <p:nvSpPr>
            <p:cNvPr id="26" name="Elipse 25"/>
            <p:cNvSpPr/>
            <p:nvPr/>
          </p:nvSpPr>
          <p:spPr bwMode="auto">
            <a:xfrm rot="5400000">
              <a:off x="1547396" y="3069423"/>
              <a:ext cx="360430" cy="215880"/>
            </a:xfrm>
            <a:prstGeom prst="ellipse">
              <a:avLst/>
            </a:prstGeom>
            <a:noFill/>
            <a:ln w="28575" cap="flat" cmpd="sng" algn="ctr">
              <a:solidFill>
                <a:schemeClr val="accent6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>
              <a:spAutoFit/>
            </a:bodyPr>
            <a:lstStyle/>
            <a:p>
              <a:pPr>
                <a:defRPr/>
              </a:pPr>
              <a:endParaRPr lang="pt-BR"/>
            </a:p>
          </p:txBody>
        </p:sp>
      </p:grpSp>
      <p:sp>
        <p:nvSpPr>
          <p:cNvPr id="13318" name="CaixaDeTexto 29"/>
          <p:cNvSpPr txBox="1">
            <a:spLocks noChangeArrowheads="1"/>
          </p:cNvSpPr>
          <p:nvPr/>
        </p:nvSpPr>
        <p:spPr bwMode="auto">
          <a:xfrm>
            <a:off x="3924300" y="1628775"/>
            <a:ext cx="2735263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pt-BR"/>
              <a:t>Endereçamento</a:t>
            </a:r>
          </a:p>
        </p:txBody>
      </p:sp>
      <p:sp>
        <p:nvSpPr>
          <p:cNvPr id="15" name="AutoShape 25">
            <a:hlinkClick r:id="" action="ppaction://hlinkshowjump?jump=lastslideviewed" highlightClick="1"/>
          </p:cNvPr>
          <p:cNvSpPr>
            <a:spLocks noChangeArrowheads="1"/>
          </p:cNvSpPr>
          <p:nvPr/>
        </p:nvSpPr>
        <p:spPr bwMode="auto">
          <a:xfrm>
            <a:off x="6705600" y="6553200"/>
            <a:ext cx="533400" cy="152400"/>
          </a:xfrm>
          <a:prstGeom prst="actionButtonBackPrevious">
            <a:avLst/>
          </a:prstGeom>
          <a:gradFill rotWithShape="0">
            <a:gsLst>
              <a:gs pos="0">
                <a:srgbClr val="C5FFE2"/>
              </a:gs>
              <a:gs pos="100000">
                <a:schemeClr val="bg1"/>
              </a:gs>
            </a:gsLst>
            <a:lin ang="5400000" scaled="1"/>
          </a:gra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defTabSz="762000">
              <a:spcBef>
                <a:spcPct val="50000"/>
              </a:spcBef>
              <a:defRPr/>
            </a:pPr>
            <a:endParaRPr lang="pt-BR" sz="2000" b="1"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</a:endParaRPr>
          </a:p>
        </p:txBody>
      </p:sp>
      <p:sp>
        <p:nvSpPr>
          <p:cNvPr id="16" name="AutoShape 60">
            <a:hlinkClick r:id="" action="ppaction://hlinkshowjump?jump=nextslide" highlightClick="1"/>
          </p:cNvPr>
          <p:cNvSpPr>
            <a:spLocks noChangeArrowheads="1"/>
          </p:cNvSpPr>
          <p:nvPr/>
        </p:nvSpPr>
        <p:spPr bwMode="auto">
          <a:xfrm>
            <a:off x="7467600" y="6553200"/>
            <a:ext cx="533400" cy="152400"/>
          </a:xfrm>
          <a:prstGeom prst="actionButtonForwardNext">
            <a:avLst/>
          </a:prstGeom>
          <a:gradFill rotWithShape="0">
            <a:gsLst>
              <a:gs pos="0">
                <a:srgbClr val="C5FFE2"/>
              </a:gs>
              <a:gs pos="100000">
                <a:schemeClr val="bg1"/>
              </a:gs>
            </a:gsLst>
            <a:lin ang="5400000" scaled="1"/>
          </a:gra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defTabSz="762000">
              <a:spcBef>
                <a:spcPct val="50000"/>
              </a:spcBef>
              <a:defRPr/>
            </a:pPr>
            <a:endParaRPr lang="pt-BR" sz="2000" b="1"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</a:endParaRPr>
          </a:p>
        </p:txBody>
      </p:sp>
    </p:spTree>
  </p:cSld>
  <p:clrMapOvr>
    <a:masterClrMapping/>
  </p:clrMapOvr>
  <p:transition spd="med" advClick="0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CaixaDeTexto 27"/>
          <p:cNvSpPr txBox="1">
            <a:spLocks noChangeArrowheads="1"/>
          </p:cNvSpPr>
          <p:nvPr/>
        </p:nvSpPr>
        <p:spPr bwMode="auto">
          <a:xfrm>
            <a:off x="2627313" y="333375"/>
            <a:ext cx="3889375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pt-BR" i="1"/>
              <a:t>Criação do bloco Motor...</a:t>
            </a:r>
          </a:p>
        </p:txBody>
      </p:sp>
      <p:cxnSp>
        <p:nvCxnSpPr>
          <p:cNvPr id="14339" name="Conector de seta reta 26"/>
          <p:cNvCxnSpPr>
            <a:cxnSpLocks noChangeShapeType="1"/>
          </p:cNvCxnSpPr>
          <p:nvPr/>
        </p:nvCxnSpPr>
        <p:spPr bwMode="auto">
          <a:xfrm rot="10800000">
            <a:off x="1763713" y="2924175"/>
            <a:ext cx="1584325" cy="774700"/>
          </a:xfrm>
          <a:prstGeom prst="straightConnector1">
            <a:avLst/>
          </a:prstGeom>
          <a:noFill/>
          <a:ln w="19050" algn="ctr">
            <a:noFill/>
            <a:round/>
            <a:headEnd/>
            <a:tailEnd type="arrow" w="med" len="med"/>
          </a:ln>
        </p:spPr>
      </p:cxnSp>
      <p:sp>
        <p:nvSpPr>
          <p:cNvPr id="14340" name="CaixaDeTexto 55"/>
          <p:cNvSpPr txBox="1">
            <a:spLocks noChangeArrowheads="1"/>
          </p:cNvSpPr>
          <p:nvPr/>
        </p:nvSpPr>
        <p:spPr bwMode="auto">
          <a:xfrm>
            <a:off x="4859338" y="1196975"/>
            <a:ext cx="4105275" cy="1724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marL="342900" indent="-342900" algn="just">
              <a:buFont typeface="Calibri" pitchFamily="34" charset="0"/>
              <a:buAutoNum type="arabicPeriod"/>
            </a:pPr>
            <a:r>
              <a:rPr lang="pt-BR" sz="1600"/>
              <a:t>Duplo clique na opção </a:t>
            </a:r>
            <a:r>
              <a:rPr lang="pt-BR" sz="1600" b="1"/>
              <a:t>Derived FB Types (FB = Function Blocks </a:t>
            </a:r>
            <a:r>
              <a:rPr lang="pt-BR" sz="1600"/>
              <a:t>ou Blocos de Função Derivados, ou seja criados pelo usuário).</a:t>
            </a:r>
          </a:p>
          <a:p>
            <a:pPr marL="342900" indent="-342900" algn="just">
              <a:buFont typeface="Calibri" pitchFamily="34" charset="0"/>
              <a:buAutoNum type="arabicPeriod"/>
            </a:pPr>
            <a:r>
              <a:rPr lang="pt-BR" sz="1600"/>
              <a:t>A janela Data Editor será mostrada. Clique na linha em branco (ou   Duplo Clique, tanto faz)  e digite o texto “Motor” que será o nome do nosso bloco.</a:t>
            </a:r>
          </a:p>
        </p:txBody>
      </p:sp>
      <p:sp>
        <p:nvSpPr>
          <p:cNvPr id="15" name="AutoShape 25">
            <a:hlinkClick r:id="" action="ppaction://hlinkshowjump?jump=lastslideviewed" highlightClick="1"/>
          </p:cNvPr>
          <p:cNvSpPr>
            <a:spLocks noChangeArrowheads="1"/>
          </p:cNvSpPr>
          <p:nvPr/>
        </p:nvSpPr>
        <p:spPr bwMode="auto">
          <a:xfrm>
            <a:off x="6705600" y="6553200"/>
            <a:ext cx="533400" cy="152400"/>
          </a:xfrm>
          <a:prstGeom prst="actionButtonBackPrevious">
            <a:avLst/>
          </a:prstGeom>
          <a:gradFill rotWithShape="0">
            <a:gsLst>
              <a:gs pos="0">
                <a:srgbClr val="C5FFE2"/>
              </a:gs>
              <a:gs pos="100000">
                <a:schemeClr val="bg1"/>
              </a:gs>
            </a:gsLst>
            <a:lin ang="5400000" scaled="1"/>
          </a:gra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defTabSz="762000">
              <a:spcBef>
                <a:spcPct val="50000"/>
              </a:spcBef>
              <a:defRPr/>
            </a:pPr>
            <a:endParaRPr lang="pt-BR" sz="2000" b="1"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</a:endParaRPr>
          </a:p>
        </p:txBody>
      </p:sp>
      <p:sp>
        <p:nvSpPr>
          <p:cNvPr id="16" name="AutoShape 60">
            <a:hlinkClick r:id="" action="ppaction://hlinkshowjump?jump=nextslide" highlightClick="1"/>
          </p:cNvPr>
          <p:cNvSpPr>
            <a:spLocks noChangeArrowheads="1"/>
          </p:cNvSpPr>
          <p:nvPr/>
        </p:nvSpPr>
        <p:spPr bwMode="auto">
          <a:xfrm>
            <a:off x="7467600" y="6553200"/>
            <a:ext cx="533400" cy="152400"/>
          </a:xfrm>
          <a:prstGeom prst="actionButtonForwardNext">
            <a:avLst/>
          </a:prstGeom>
          <a:gradFill rotWithShape="0">
            <a:gsLst>
              <a:gs pos="0">
                <a:srgbClr val="C5FFE2"/>
              </a:gs>
              <a:gs pos="100000">
                <a:schemeClr val="bg1"/>
              </a:gs>
            </a:gsLst>
            <a:lin ang="5400000" scaled="1"/>
          </a:gra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defTabSz="762000">
              <a:spcBef>
                <a:spcPct val="50000"/>
              </a:spcBef>
              <a:defRPr/>
            </a:pPr>
            <a:endParaRPr lang="pt-BR" sz="2000" b="1"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</a:endParaRPr>
          </a:p>
        </p:txBody>
      </p:sp>
      <p:pic>
        <p:nvPicPr>
          <p:cNvPr id="14343" name="Picture 2"/>
          <p:cNvPicPr>
            <a:picLocks noChangeAspect="1" noChangeArrowheads="1"/>
          </p:cNvPicPr>
          <p:nvPr/>
        </p:nvPicPr>
        <p:blipFill>
          <a:blip r:embed="rId2" cstate="print"/>
          <a:srcRect r="63200" b="51157"/>
          <a:stretch>
            <a:fillRect/>
          </a:stretch>
        </p:blipFill>
        <p:spPr bwMode="auto">
          <a:xfrm>
            <a:off x="0" y="1152525"/>
            <a:ext cx="4787900" cy="357187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</p:pic>
      <p:sp>
        <p:nvSpPr>
          <p:cNvPr id="17" name="Elipse 16"/>
          <p:cNvSpPr/>
          <p:nvPr/>
        </p:nvSpPr>
        <p:spPr bwMode="auto">
          <a:xfrm>
            <a:off x="611188" y="3644900"/>
            <a:ext cx="1439862" cy="288925"/>
          </a:xfrm>
          <a:prstGeom prst="ellipse">
            <a:avLst/>
          </a:prstGeom>
          <a:noFill/>
          <a:ln w="28575" cap="flat" cmpd="sng" algn="ctr">
            <a:solidFill>
              <a:schemeClr val="accent6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endParaRPr lang="pt-BR"/>
          </a:p>
        </p:txBody>
      </p:sp>
      <p:sp>
        <p:nvSpPr>
          <p:cNvPr id="14345" name="CaixaDeTexto 17"/>
          <p:cNvSpPr txBox="1">
            <a:spLocks noChangeArrowheads="1"/>
          </p:cNvSpPr>
          <p:nvPr/>
        </p:nvSpPr>
        <p:spPr bwMode="auto">
          <a:xfrm>
            <a:off x="323850" y="3357563"/>
            <a:ext cx="360363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ctr"/>
            <a:r>
              <a:rPr lang="pt-BR"/>
              <a:t>1</a:t>
            </a:r>
          </a:p>
        </p:txBody>
      </p:sp>
      <p:sp>
        <p:nvSpPr>
          <p:cNvPr id="14346" name="CaixaDeTexto 18"/>
          <p:cNvSpPr txBox="1">
            <a:spLocks noChangeArrowheads="1"/>
          </p:cNvSpPr>
          <p:nvPr/>
        </p:nvSpPr>
        <p:spPr bwMode="auto">
          <a:xfrm>
            <a:off x="2916238" y="3509963"/>
            <a:ext cx="360362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ctr"/>
            <a:r>
              <a:rPr lang="pt-BR"/>
              <a:t>2</a:t>
            </a:r>
          </a:p>
        </p:txBody>
      </p:sp>
    </p:spTree>
  </p:cSld>
  <p:clrMapOvr>
    <a:masterClrMapping/>
  </p:clrMapOvr>
  <p:transition spd="med" advClick="0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CaixaDeTexto 27"/>
          <p:cNvSpPr txBox="1">
            <a:spLocks noChangeArrowheads="1"/>
          </p:cNvSpPr>
          <p:nvPr/>
        </p:nvSpPr>
        <p:spPr bwMode="auto">
          <a:xfrm>
            <a:off x="2627313" y="333375"/>
            <a:ext cx="3889375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pt-BR" i="1"/>
              <a:t>Criação do bloco Motor...</a:t>
            </a:r>
          </a:p>
        </p:txBody>
      </p:sp>
      <p:cxnSp>
        <p:nvCxnSpPr>
          <p:cNvPr id="15363" name="Conector de seta reta 26"/>
          <p:cNvCxnSpPr>
            <a:cxnSpLocks noChangeShapeType="1"/>
          </p:cNvCxnSpPr>
          <p:nvPr/>
        </p:nvCxnSpPr>
        <p:spPr bwMode="auto">
          <a:xfrm rot="10800000">
            <a:off x="1763713" y="2924175"/>
            <a:ext cx="1584325" cy="774700"/>
          </a:xfrm>
          <a:prstGeom prst="straightConnector1">
            <a:avLst/>
          </a:prstGeom>
          <a:noFill/>
          <a:ln w="19050" algn="ctr">
            <a:noFill/>
            <a:round/>
            <a:headEnd/>
            <a:tailEnd type="arrow" w="med" len="med"/>
          </a:ln>
        </p:spPr>
      </p:cxnSp>
      <p:sp>
        <p:nvSpPr>
          <p:cNvPr id="15364" name="CaixaDeTexto 55"/>
          <p:cNvSpPr txBox="1">
            <a:spLocks noChangeArrowheads="1"/>
          </p:cNvSpPr>
          <p:nvPr/>
        </p:nvSpPr>
        <p:spPr bwMode="auto">
          <a:xfrm>
            <a:off x="3924300" y="1196975"/>
            <a:ext cx="5040313" cy="4432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marL="342900" indent="-342900" algn="just">
              <a:buFont typeface="Arial" charset="0"/>
              <a:buChar char="•"/>
            </a:pPr>
            <a:r>
              <a:rPr lang="pt-BR" sz="1600"/>
              <a:t>Após digitar o nome do bloco “motor”, pressione Enter e depois clique no “+” que aparece ao lado. Será mostrada a estrutura do bloco:</a:t>
            </a:r>
          </a:p>
          <a:p>
            <a:pPr marL="800100" lvl="1" indent="-342900" algn="just">
              <a:buFont typeface="Arial" charset="0"/>
              <a:buChar char="•"/>
            </a:pPr>
            <a:r>
              <a:rPr lang="pt-BR" sz="1600"/>
              <a:t>Inputs = São as variáveis de entrada do bloco;</a:t>
            </a:r>
          </a:p>
          <a:p>
            <a:pPr marL="800100" lvl="1" indent="-342900" algn="just">
              <a:buFont typeface="Arial" charset="0"/>
              <a:buChar char="•"/>
            </a:pPr>
            <a:r>
              <a:rPr lang="pt-BR" sz="1600"/>
              <a:t>Outputs = São as variáveis de saída do bloco;</a:t>
            </a:r>
          </a:p>
          <a:p>
            <a:pPr marL="800100" lvl="1" indent="-342900" algn="just">
              <a:buFont typeface="Arial" charset="0"/>
              <a:buChar char="•"/>
            </a:pPr>
            <a:r>
              <a:rPr lang="pt-BR" sz="1600"/>
              <a:t>Inputs</a:t>
            </a:r>
            <a:r>
              <a:rPr lang="en-US" sz="1600"/>
              <a:t>/</a:t>
            </a:r>
            <a:r>
              <a:rPr lang="pt-BR" sz="1600"/>
              <a:t>Outputs = São variáveis que são entradas e saídas ao mesmo tempo e representam as variáveis que necessitam ser tratadas e modificadas dentro do bloco e depois devolvidas ao usuário;</a:t>
            </a:r>
          </a:p>
          <a:p>
            <a:pPr marL="800100" lvl="1" indent="-342900" algn="just">
              <a:buFont typeface="Arial" charset="0"/>
              <a:buChar char="•"/>
            </a:pPr>
            <a:r>
              <a:rPr lang="pt-BR" sz="1600"/>
              <a:t>Public = São as variáveis internas, que são necessárias para execução das rotinas do bloco e que deverão estar disponíveis no programa principal;</a:t>
            </a:r>
          </a:p>
          <a:p>
            <a:pPr marL="800100" lvl="1" indent="-342900" algn="just">
              <a:buFont typeface="Arial" charset="0"/>
              <a:buChar char="•"/>
            </a:pPr>
            <a:r>
              <a:rPr lang="pt-BR" sz="1600"/>
              <a:t>Private = Veja a descrição de Public, entretanto, estas variáveis não são acessíveis fora do bloco, são privadas;</a:t>
            </a:r>
          </a:p>
          <a:p>
            <a:pPr marL="800100" lvl="1" indent="-342900" algn="just">
              <a:buFont typeface="Arial" charset="0"/>
              <a:buChar char="•"/>
            </a:pPr>
            <a:r>
              <a:rPr lang="pt-BR" sz="1600"/>
              <a:t>Sections = São as secções de programa do bloco, ou são as rotinas que queremos que o bloco execute</a:t>
            </a:r>
          </a:p>
        </p:txBody>
      </p:sp>
      <p:sp>
        <p:nvSpPr>
          <p:cNvPr id="15" name="AutoShape 25">
            <a:hlinkClick r:id="" action="ppaction://hlinkshowjump?jump=lastslideviewed" highlightClick="1"/>
          </p:cNvPr>
          <p:cNvSpPr>
            <a:spLocks noChangeArrowheads="1"/>
          </p:cNvSpPr>
          <p:nvPr/>
        </p:nvSpPr>
        <p:spPr bwMode="auto">
          <a:xfrm>
            <a:off x="6705600" y="6553200"/>
            <a:ext cx="533400" cy="152400"/>
          </a:xfrm>
          <a:prstGeom prst="actionButtonBackPrevious">
            <a:avLst/>
          </a:prstGeom>
          <a:gradFill rotWithShape="0">
            <a:gsLst>
              <a:gs pos="0">
                <a:srgbClr val="C5FFE2"/>
              </a:gs>
              <a:gs pos="100000">
                <a:schemeClr val="bg1"/>
              </a:gs>
            </a:gsLst>
            <a:lin ang="5400000" scaled="1"/>
          </a:gra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defTabSz="762000">
              <a:spcBef>
                <a:spcPct val="50000"/>
              </a:spcBef>
              <a:defRPr/>
            </a:pPr>
            <a:endParaRPr lang="pt-BR" sz="2000" b="1"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</a:endParaRPr>
          </a:p>
        </p:txBody>
      </p:sp>
      <p:sp>
        <p:nvSpPr>
          <p:cNvPr id="16" name="AutoShape 60">
            <a:hlinkClick r:id="" action="ppaction://hlinkshowjump?jump=nextslide" highlightClick="1"/>
          </p:cNvPr>
          <p:cNvSpPr>
            <a:spLocks noChangeArrowheads="1"/>
          </p:cNvSpPr>
          <p:nvPr/>
        </p:nvSpPr>
        <p:spPr bwMode="auto">
          <a:xfrm>
            <a:off x="7467600" y="6553200"/>
            <a:ext cx="533400" cy="152400"/>
          </a:xfrm>
          <a:prstGeom prst="actionButtonForwardNext">
            <a:avLst/>
          </a:prstGeom>
          <a:gradFill rotWithShape="0">
            <a:gsLst>
              <a:gs pos="0">
                <a:srgbClr val="C5FFE2"/>
              </a:gs>
              <a:gs pos="100000">
                <a:schemeClr val="bg1"/>
              </a:gs>
            </a:gsLst>
            <a:lin ang="5400000" scaled="1"/>
          </a:gra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defTabSz="762000">
              <a:spcBef>
                <a:spcPct val="50000"/>
              </a:spcBef>
              <a:defRPr/>
            </a:pPr>
            <a:endParaRPr lang="pt-BR" sz="2000" b="1"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</a:endParaRPr>
          </a:p>
        </p:txBody>
      </p:sp>
      <p:grpSp>
        <p:nvGrpSpPr>
          <p:cNvPr id="15367" name="Grupo 11"/>
          <p:cNvGrpSpPr>
            <a:grpSpLocks/>
          </p:cNvGrpSpPr>
          <p:nvPr/>
        </p:nvGrpSpPr>
        <p:grpSpPr bwMode="auto">
          <a:xfrm>
            <a:off x="0" y="1125538"/>
            <a:ext cx="3779838" cy="3887787"/>
            <a:chOff x="0" y="1124744"/>
            <a:chExt cx="3779912" cy="3888432"/>
          </a:xfrm>
        </p:grpSpPr>
        <p:pic>
          <p:nvPicPr>
            <p:cNvPr id="15368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 t="14391" r="65968" b="32452"/>
            <a:stretch>
              <a:fillRect/>
            </a:stretch>
          </p:blipFill>
          <p:spPr bwMode="auto">
            <a:xfrm>
              <a:off x="0" y="1124744"/>
              <a:ext cx="3779912" cy="3888432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</p:pic>
        <p:sp>
          <p:nvSpPr>
            <p:cNvPr id="17" name="Elipse 16"/>
            <p:cNvSpPr/>
            <p:nvPr/>
          </p:nvSpPr>
          <p:spPr bwMode="auto">
            <a:xfrm>
              <a:off x="2051090" y="2061524"/>
              <a:ext cx="1441478" cy="287385"/>
            </a:xfrm>
            <a:prstGeom prst="ellipse">
              <a:avLst/>
            </a:prstGeom>
            <a:noFill/>
            <a:ln w="28575" cap="flat" cmpd="sng" algn="ctr">
              <a:solidFill>
                <a:schemeClr val="accent6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>
              <a:spAutoFit/>
            </a:bodyPr>
            <a:lstStyle/>
            <a:p>
              <a:pPr>
                <a:defRPr/>
              </a:pPr>
              <a:endParaRPr lang="pt-BR"/>
            </a:p>
          </p:txBody>
        </p:sp>
      </p:grpSp>
    </p:spTree>
  </p:cSld>
  <p:clrMapOvr>
    <a:masterClrMapping/>
  </p:clrMapOvr>
  <p:transition spd="med" advClick="0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CaixaDeTexto 27"/>
          <p:cNvSpPr txBox="1">
            <a:spLocks noChangeArrowheads="1"/>
          </p:cNvSpPr>
          <p:nvPr/>
        </p:nvSpPr>
        <p:spPr bwMode="auto">
          <a:xfrm>
            <a:off x="2627313" y="333375"/>
            <a:ext cx="3889375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pt-BR" i="1"/>
              <a:t>Criação do bloco Motor...</a:t>
            </a:r>
          </a:p>
        </p:txBody>
      </p:sp>
      <p:cxnSp>
        <p:nvCxnSpPr>
          <p:cNvPr id="16387" name="Conector de seta reta 26"/>
          <p:cNvCxnSpPr>
            <a:cxnSpLocks noChangeShapeType="1"/>
          </p:cNvCxnSpPr>
          <p:nvPr/>
        </p:nvCxnSpPr>
        <p:spPr bwMode="auto">
          <a:xfrm rot="10800000">
            <a:off x="1763713" y="2924175"/>
            <a:ext cx="1584325" cy="774700"/>
          </a:xfrm>
          <a:prstGeom prst="straightConnector1">
            <a:avLst/>
          </a:prstGeom>
          <a:noFill/>
          <a:ln w="19050" algn="ctr">
            <a:noFill/>
            <a:round/>
            <a:headEnd/>
            <a:tailEnd type="arrow" w="med" len="med"/>
          </a:ln>
        </p:spPr>
      </p:cxnSp>
      <p:sp>
        <p:nvSpPr>
          <p:cNvPr id="16388" name="CaixaDeTexto 55"/>
          <p:cNvSpPr txBox="1">
            <a:spLocks noChangeArrowheads="1"/>
          </p:cNvSpPr>
          <p:nvPr/>
        </p:nvSpPr>
        <p:spPr bwMode="auto">
          <a:xfrm>
            <a:off x="3924300" y="1196975"/>
            <a:ext cx="5040313" cy="4432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marL="342900" indent="-342900" algn="just">
              <a:buFont typeface="Arial" charset="0"/>
              <a:buChar char="•"/>
            </a:pPr>
            <a:r>
              <a:rPr lang="pt-BR" sz="1600"/>
              <a:t>Após digitar o nome do bloco “motor”, pressione Enter e depois clique no “+” que aparece ao lado. Será mostrada a estrutura do bloco:</a:t>
            </a:r>
          </a:p>
          <a:p>
            <a:pPr marL="800100" lvl="1" indent="-342900" algn="just">
              <a:buFont typeface="Arial" charset="0"/>
              <a:buChar char="•"/>
            </a:pPr>
            <a:r>
              <a:rPr lang="pt-BR" sz="1600"/>
              <a:t>Inputs = São as variáveis de entrada do bloco;</a:t>
            </a:r>
          </a:p>
          <a:p>
            <a:pPr marL="800100" lvl="1" indent="-342900" algn="just">
              <a:buFont typeface="Arial" charset="0"/>
              <a:buChar char="•"/>
            </a:pPr>
            <a:r>
              <a:rPr lang="pt-BR" sz="1600"/>
              <a:t>Outputs = São as variáveis de saída do bloco;</a:t>
            </a:r>
          </a:p>
          <a:p>
            <a:pPr marL="800100" lvl="1" indent="-342900" algn="just">
              <a:buFont typeface="Arial" charset="0"/>
              <a:buChar char="•"/>
            </a:pPr>
            <a:r>
              <a:rPr lang="pt-BR" sz="1600"/>
              <a:t>Inputs</a:t>
            </a:r>
            <a:r>
              <a:rPr lang="en-US" sz="1600"/>
              <a:t>/</a:t>
            </a:r>
            <a:r>
              <a:rPr lang="pt-BR" sz="1600"/>
              <a:t>Outputs = São variáveis que são entradas e saídas ao mesmo tempo e representam as variáveis que necessitam ser tratadas e modificadas dentro do bloco e depois devolvidas ao usuário;</a:t>
            </a:r>
          </a:p>
          <a:p>
            <a:pPr marL="800100" lvl="1" indent="-342900" algn="just">
              <a:buFont typeface="Arial" charset="0"/>
              <a:buChar char="•"/>
            </a:pPr>
            <a:r>
              <a:rPr lang="pt-BR" sz="1600"/>
              <a:t>Public = São as variáveis internas, que são necessárias para execução das rotinas do bloco e que deverão estar disponíveis no programa principal;</a:t>
            </a:r>
          </a:p>
          <a:p>
            <a:pPr marL="800100" lvl="1" indent="-342900" algn="just">
              <a:buFont typeface="Arial" charset="0"/>
              <a:buChar char="•"/>
            </a:pPr>
            <a:r>
              <a:rPr lang="pt-BR" sz="1600"/>
              <a:t>Private = Veja a descrição de Public, entretanto, estas variáveis não são acessíveis fora do bloco, são privadas;</a:t>
            </a:r>
          </a:p>
          <a:p>
            <a:pPr marL="800100" lvl="1" indent="-342900" algn="just">
              <a:buFont typeface="Arial" charset="0"/>
              <a:buChar char="•"/>
            </a:pPr>
            <a:r>
              <a:rPr lang="pt-BR" sz="1600"/>
              <a:t>Sections = São as secções de programa do bloco, ou são as rotinas que queremos que o bloco execute</a:t>
            </a:r>
          </a:p>
        </p:txBody>
      </p:sp>
      <p:sp>
        <p:nvSpPr>
          <p:cNvPr id="15" name="AutoShape 25">
            <a:hlinkClick r:id="" action="ppaction://hlinkshowjump?jump=lastslideviewed" highlightClick="1"/>
          </p:cNvPr>
          <p:cNvSpPr>
            <a:spLocks noChangeArrowheads="1"/>
          </p:cNvSpPr>
          <p:nvPr/>
        </p:nvSpPr>
        <p:spPr bwMode="auto">
          <a:xfrm>
            <a:off x="6705600" y="6553200"/>
            <a:ext cx="533400" cy="152400"/>
          </a:xfrm>
          <a:prstGeom prst="actionButtonBackPrevious">
            <a:avLst/>
          </a:prstGeom>
          <a:gradFill rotWithShape="0">
            <a:gsLst>
              <a:gs pos="0">
                <a:srgbClr val="C5FFE2"/>
              </a:gs>
              <a:gs pos="100000">
                <a:schemeClr val="bg1"/>
              </a:gs>
            </a:gsLst>
            <a:lin ang="5400000" scaled="1"/>
          </a:gra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defTabSz="762000">
              <a:spcBef>
                <a:spcPct val="50000"/>
              </a:spcBef>
              <a:defRPr/>
            </a:pPr>
            <a:endParaRPr lang="pt-BR" sz="2000" b="1"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</a:endParaRPr>
          </a:p>
        </p:txBody>
      </p:sp>
      <p:sp>
        <p:nvSpPr>
          <p:cNvPr id="16" name="AutoShape 60">
            <a:hlinkClick r:id="" action="ppaction://hlinkshowjump?jump=nextslide" highlightClick="1"/>
          </p:cNvPr>
          <p:cNvSpPr>
            <a:spLocks noChangeArrowheads="1"/>
          </p:cNvSpPr>
          <p:nvPr/>
        </p:nvSpPr>
        <p:spPr bwMode="auto">
          <a:xfrm>
            <a:off x="7467600" y="6553200"/>
            <a:ext cx="533400" cy="152400"/>
          </a:xfrm>
          <a:prstGeom prst="actionButtonForwardNext">
            <a:avLst/>
          </a:prstGeom>
          <a:gradFill rotWithShape="0">
            <a:gsLst>
              <a:gs pos="0">
                <a:srgbClr val="C5FFE2"/>
              </a:gs>
              <a:gs pos="100000">
                <a:schemeClr val="bg1"/>
              </a:gs>
            </a:gsLst>
            <a:lin ang="5400000" scaled="1"/>
          </a:gra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defTabSz="762000">
              <a:spcBef>
                <a:spcPct val="50000"/>
              </a:spcBef>
              <a:defRPr/>
            </a:pPr>
            <a:endParaRPr lang="pt-BR" sz="2000" b="1"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</a:endParaRPr>
          </a:p>
        </p:txBody>
      </p:sp>
      <p:grpSp>
        <p:nvGrpSpPr>
          <p:cNvPr id="16391" name="Grupo 11"/>
          <p:cNvGrpSpPr>
            <a:grpSpLocks/>
          </p:cNvGrpSpPr>
          <p:nvPr/>
        </p:nvGrpSpPr>
        <p:grpSpPr bwMode="auto">
          <a:xfrm>
            <a:off x="0" y="1196975"/>
            <a:ext cx="3779838" cy="2592388"/>
            <a:chOff x="0" y="1124744"/>
            <a:chExt cx="3779912" cy="2592288"/>
          </a:xfrm>
        </p:grpSpPr>
        <p:pic>
          <p:nvPicPr>
            <p:cNvPr id="16393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 t="14391" r="65968" b="50172"/>
            <a:stretch>
              <a:fillRect/>
            </a:stretch>
          </p:blipFill>
          <p:spPr bwMode="auto">
            <a:xfrm>
              <a:off x="0" y="1124744"/>
              <a:ext cx="3779912" cy="2592288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</p:pic>
        <p:sp>
          <p:nvSpPr>
            <p:cNvPr id="17" name="Elipse 16"/>
            <p:cNvSpPr/>
            <p:nvPr/>
          </p:nvSpPr>
          <p:spPr bwMode="auto">
            <a:xfrm>
              <a:off x="2051090" y="2061333"/>
              <a:ext cx="1441478" cy="287327"/>
            </a:xfrm>
            <a:prstGeom prst="ellipse">
              <a:avLst/>
            </a:prstGeom>
            <a:noFill/>
            <a:ln w="28575" cap="flat" cmpd="sng" algn="ctr">
              <a:solidFill>
                <a:schemeClr val="accent6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>
              <a:spAutoFit/>
            </a:bodyPr>
            <a:lstStyle/>
            <a:p>
              <a:pPr>
                <a:defRPr/>
              </a:pPr>
              <a:endParaRPr lang="pt-BR"/>
            </a:p>
          </p:txBody>
        </p:sp>
      </p:grpSp>
      <p:sp>
        <p:nvSpPr>
          <p:cNvPr id="16392" name="CaixaDeTexto 9"/>
          <p:cNvSpPr txBox="1">
            <a:spLocks noChangeArrowheads="1"/>
          </p:cNvSpPr>
          <p:nvPr/>
        </p:nvSpPr>
        <p:spPr bwMode="auto">
          <a:xfrm>
            <a:off x="144463" y="3789363"/>
            <a:ext cx="4211637" cy="2216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marL="342900" indent="-342900" algn="just"/>
            <a:r>
              <a:rPr lang="pt-BR" sz="1600"/>
              <a:t>Observação importante:</a:t>
            </a:r>
          </a:p>
          <a:p>
            <a:pPr marL="342900" indent="-342900" algn="just">
              <a:buFont typeface="Arial" charset="0"/>
              <a:buChar char="•"/>
            </a:pPr>
            <a:r>
              <a:rPr lang="pt-BR" sz="1600"/>
              <a:t>No Unity Pro, as Sections pode ser criadas em qualquer linguagem disponível no Unity. E depois o bloco pode ser utilizado no programa principal em qualquer linguagem que o usuário queira. </a:t>
            </a:r>
          </a:p>
          <a:p>
            <a:pPr marL="342900" indent="-342900" algn="just">
              <a:buFont typeface="Arial" charset="0"/>
              <a:buChar char="•"/>
            </a:pPr>
            <a:r>
              <a:rPr lang="pt-BR" sz="1600"/>
              <a:t>Por exemplo: Podemos criar um bloco utilizando Texto Estruturado (ST) e depois utilizar no programa principal em ladder (LD);</a:t>
            </a:r>
          </a:p>
        </p:txBody>
      </p:sp>
    </p:spTree>
  </p:cSld>
  <p:clrMapOvr>
    <a:masterClrMapping/>
  </p:clrMapOvr>
  <p:transition spd="med" advClick="0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CaixaDeTexto 27"/>
          <p:cNvSpPr txBox="1">
            <a:spLocks noChangeArrowheads="1"/>
          </p:cNvSpPr>
          <p:nvPr/>
        </p:nvSpPr>
        <p:spPr bwMode="auto">
          <a:xfrm>
            <a:off x="2627313" y="333375"/>
            <a:ext cx="5113337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pt-BR" i="1"/>
              <a:t>Declaração das variáveis do bloco.</a:t>
            </a:r>
          </a:p>
        </p:txBody>
      </p:sp>
      <p:cxnSp>
        <p:nvCxnSpPr>
          <p:cNvPr id="17411" name="Conector de seta reta 26"/>
          <p:cNvCxnSpPr>
            <a:cxnSpLocks noChangeShapeType="1"/>
          </p:cNvCxnSpPr>
          <p:nvPr/>
        </p:nvCxnSpPr>
        <p:spPr bwMode="auto">
          <a:xfrm rot="10800000">
            <a:off x="1763713" y="2924175"/>
            <a:ext cx="1584325" cy="774700"/>
          </a:xfrm>
          <a:prstGeom prst="straightConnector1">
            <a:avLst/>
          </a:prstGeom>
          <a:noFill/>
          <a:ln w="19050" algn="ctr">
            <a:noFill/>
            <a:round/>
            <a:headEnd/>
            <a:tailEnd type="arrow" w="med" len="med"/>
          </a:ln>
        </p:spPr>
      </p:cxnSp>
      <p:sp>
        <p:nvSpPr>
          <p:cNvPr id="15" name="AutoShape 25">
            <a:hlinkClick r:id="" action="ppaction://hlinkshowjump?jump=lastslideviewed" highlightClick="1"/>
          </p:cNvPr>
          <p:cNvSpPr>
            <a:spLocks noChangeArrowheads="1"/>
          </p:cNvSpPr>
          <p:nvPr/>
        </p:nvSpPr>
        <p:spPr bwMode="auto">
          <a:xfrm>
            <a:off x="6705600" y="6553200"/>
            <a:ext cx="533400" cy="152400"/>
          </a:xfrm>
          <a:prstGeom prst="actionButtonBackPrevious">
            <a:avLst/>
          </a:prstGeom>
          <a:gradFill rotWithShape="0">
            <a:gsLst>
              <a:gs pos="0">
                <a:srgbClr val="C5FFE2"/>
              </a:gs>
              <a:gs pos="100000">
                <a:schemeClr val="bg1"/>
              </a:gs>
            </a:gsLst>
            <a:lin ang="5400000" scaled="1"/>
          </a:gra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defTabSz="762000">
              <a:spcBef>
                <a:spcPct val="50000"/>
              </a:spcBef>
              <a:defRPr/>
            </a:pPr>
            <a:endParaRPr lang="pt-BR" sz="2000" b="1"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</a:endParaRPr>
          </a:p>
        </p:txBody>
      </p:sp>
      <p:sp>
        <p:nvSpPr>
          <p:cNvPr id="16" name="AutoShape 60">
            <a:hlinkClick r:id="" action="ppaction://hlinkshowjump?jump=nextslide" highlightClick="1"/>
          </p:cNvPr>
          <p:cNvSpPr>
            <a:spLocks noChangeArrowheads="1"/>
          </p:cNvSpPr>
          <p:nvPr/>
        </p:nvSpPr>
        <p:spPr bwMode="auto">
          <a:xfrm>
            <a:off x="7467600" y="6553200"/>
            <a:ext cx="533400" cy="152400"/>
          </a:xfrm>
          <a:prstGeom prst="actionButtonForwardNext">
            <a:avLst/>
          </a:prstGeom>
          <a:gradFill rotWithShape="0">
            <a:gsLst>
              <a:gs pos="0">
                <a:srgbClr val="C5FFE2"/>
              </a:gs>
              <a:gs pos="100000">
                <a:schemeClr val="bg1"/>
              </a:gs>
            </a:gsLst>
            <a:lin ang="5400000" scaled="1"/>
          </a:gra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defTabSz="762000">
              <a:spcBef>
                <a:spcPct val="50000"/>
              </a:spcBef>
              <a:defRPr/>
            </a:pPr>
            <a:endParaRPr lang="pt-BR" sz="2000" b="1"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</a:endParaRPr>
          </a:p>
        </p:txBody>
      </p:sp>
      <p:grpSp>
        <p:nvGrpSpPr>
          <p:cNvPr id="17414" name="Grupo 11"/>
          <p:cNvGrpSpPr>
            <a:grpSpLocks/>
          </p:cNvGrpSpPr>
          <p:nvPr/>
        </p:nvGrpSpPr>
        <p:grpSpPr bwMode="auto">
          <a:xfrm>
            <a:off x="0" y="1196975"/>
            <a:ext cx="3779838" cy="2592388"/>
            <a:chOff x="0" y="1124744"/>
            <a:chExt cx="3779912" cy="2592288"/>
          </a:xfrm>
        </p:grpSpPr>
        <p:pic>
          <p:nvPicPr>
            <p:cNvPr id="17416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 t="14391" r="65968" b="50172"/>
            <a:stretch>
              <a:fillRect/>
            </a:stretch>
          </p:blipFill>
          <p:spPr bwMode="auto">
            <a:xfrm>
              <a:off x="0" y="1124744"/>
              <a:ext cx="3779912" cy="2592288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</p:pic>
        <p:sp>
          <p:nvSpPr>
            <p:cNvPr id="17" name="Elipse 16"/>
            <p:cNvSpPr/>
            <p:nvPr/>
          </p:nvSpPr>
          <p:spPr bwMode="auto">
            <a:xfrm>
              <a:off x="2051090" y="2061333"/>
              <a:ext cx="1441478" cy="287327"/>
            </a:xfrm>
            <a:prstGeom prst="ellipse">
              <a:avLst/>
            </a:prstGeom>
            <a:noFill/>
            <a:ln w="28575" cap="flat" cmpd="sng" algn="ctr">
              <a:solidFill>
                <a:schemeClr val="accent6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>
              <a:spAutoFit/>
            </a:bodyPr>
            <a:lstStyle/>
            <a:p>
              <a:pPr>
                <a:defRPr/>
              </a:pPr>
              <a:endParaRPr lang="pt-BR"/>
            </a:p>
          </p:txBody>
        </p:sp>
      </p:grpSp>
      <p:sp>
        <p:nvSpPr>
          <p:cNvPr id="12" name="CaixaDeTexto 11"/>
          <p:cNvSpPr txBox="1"/>
          <p:nvPr/>
        </p:nvSpPr>
        <p:spPr>
          <a:xfrm>
            <a:off x="4140200" y="1412875"/>
            <a:ext cx="4752975" cy="40322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just">
              <a:defRPr/>
            </a:pPr>
            <a:r>
              <a:rPr lang="pt-BR" sz="1600" dirty="0"/>
              <a:t>Crie as variáveis de entradas, saída e entrada e saída conforme a estrutura ao lado.</a:t>
            </a:r>
          </a:p>
          <a:p>
            <a:pPr lvl="1" algn="just">
              <a:buFont typeface="Arial" pitchFamily="34" charset="0"/>
              <a:buChar char="•"/>
              <a:defRPr/>
            </a:pPr>
            <a:r>
              <a:rPr lang="pt-BR" sz="1600" dirty="0"/>
              <a:t>INPUTS: (Variáveis, tipo)</a:t>
            </a:r>
          </a:p>
          <a:p>
            <a:pPr lvl="2" algn="just">
              <a:buFontTx/>
              <a:buChar char="-"/>
              <a:defRPr/>
            </a:pPr>
            <a:r>
              <a:rPr lang="pt-BR" sz="1600" dirty="0"/>
              <a:t>Estado, BOOL;</a:t>
            </a:r>
          </a:p>
          <a:p>
            <a:pPr lvl="2" algn="just">
              <a:buFontTx/>
              <a:buChar char="-"/>
              <a:defRPr/>
            </a:pPr>
            <a:r>
              <a:rPr lang="pt-BR" sz="1600" dirty="0"/>
              <a:t>Confirmação, BOOL (Não pode utilizar acentos ou Ç)</a:t>
            </a:r>
          </a:p>
          <a:p>
            <a:pPr lvl="2" algn="just">
              <a:buFontTx/>
              <a:buChar char="-"/>
              <a:defRPr/>
            </a:pPr>
            <a:r>
              <a:rPr lang="pt-BR" sz="1600" dirty="0"/>
              <a:t>Tempo_Confirmação, TIME</a:t>
            </a:r>
          </a:p>
          <a:p>
            <a:pPr lvl="2" algn="just">
              <a:buFontTx/>
              <a:buChar char="-"/>
              <a:defRPr/>
            </a:pPr>
            <a:r>
              <a:rPr lang="pt-BR" sz="1600" dirty="0"/>
              <a:t>Falha_Falta_Fase, BOOL</a:t>
            </a:r>
          </a:p>
          <a:p>
            <a:pPr lvl="2" algn="just">
              <a:buFontTx/>
              <a:buChar char="-"/>
              <a:defRPr/>
            </a:pPr>
            <a:r>
              <a:rPr lang="pt-BR" sz="1600" dirty="0"/>
              <a:t>Falha_Sobre_Carga, BOOL</a:t>
            </a:r>
          </a:p>
          <a:p>
            <a:pPr lvl="2" algn="just">
              <a:buFontTx/>
              <a:buChar char="-"/>
              <a:defRPr/>
            </a:pPr>
            <a:r>
              <a:rPr lang="pt-BR" sz="1600" dirty="0"/>
              <a:t>Falha_Mecanica, BOOL</a:t>
            </a:r>
          </a:p>
          <a:p>
            <a:pPr lvl="2" algn="just">
              <a:defRPr/>
            </a:pPr>
            <a:endParaRPr lang="pt-BR" sz="1600" dirty="0"/>
          </a:p>
          <a:p>
            <a:pPr lvl="2" algn="just">
              <a:defRPr/>
            </a:pPr>
            <a:endParaRPr lang="pt-BR" sz="1600" dirty="0"/>
          </a:p>
          <a:p>
            <a:pPr lvl="2" algn="just">
              <a:defRPr/>
            </a:pPr>
            <a:endParaRPr lang="pt-BR" sz="1600" dirty="0"/>
          </a:p>
          <a:p>
            <a:pPr marL="800100" lvl="1" indent="-342900" algn="just">
              <a:buFont typeface="Arial" pitchFamily="34" charset="0"/>
              <a:buChar char="•"/>
              <a:defRPr/>
            </a:pPr>
            <a:r>
              <a:rPr lang="pt-BR" sz="1600" dirty="0"/>
              <a:t>OUTPUTS:</a:t>
            </a:r>
          </a:p>
          <a:p>
            <a:pPr marL="1257300" lvl="2" indent="-342900" algn="just">
              <a:defRPr/>
            </a:pPr>
            <a:r>
              <a:rPr lang="pt-BR" sz="1600" dirty="0"/>
              <a:t>- Saída, BOOL</a:t>
            </a:r>
          </a:p>
          <a:p>
            <a:pPr marL="1257300" lvl="2" indent="-342900" algn="just">
              <a:defRPr/>
            </a:pPr>
            <a:r>
              <a:rPr lang="pt-BR" sz="1600" dirty="0"/>
              <a:t>- Erro_Confirmação, BOOL.</a:t>
            </a:r>
          </a:p>
        </p:txBody>
      </p:sp>
    </p:spTree>
  </p:cSld>
  <p:clrMapOvr>
    <a:masterClrMapping/>
  </p:clrMapOvr>
  <p:transition spd="med" advClick="0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CaixaDeTexto 27"/>
          <p:cNvSpPr txBox="1">
            <a:spLocks noChangeArrowheads="1"/>
          </p:cNvSpPr>
          <p:nvPr/>
        </p:nvSpPr>
        <p:spPr bwMode="auto">
          <a:xfrm>
            <a:off x="2627313" y="333375"/>
            <a:ext cx="5113337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pt-BR" i="1"/>
              <a:t>Declaração das variáveis do bloco.</a:t>
            </a:r>
          </a:p>
        </p:txBody>
      </p:sp>
      <p:cxnSp>
        <p:nvCxnSpPr>
          <p:cNvPr id="18435" name="Conector de seta reta 26"/>
          <p:cNvCxnSpPr>
            <a:cxnSpLocks noChangeShapeType="1"/>
          </p:cNvCxnSpPr>
          <p:nvPr/>
        </p:nvCxnSpPr>
        <p:spPr bwMode="auto">
          <a:xfrm rot="10800000">
            <a:off x="1763713" y="2924175"/>
            <a:ext cx="1584325" cy="774700"/>
          </a:xfrm>
          <a:prstGeom prst="straightConnector1">
            <a:avLst/>
          </a:prstGeom>
          <a:noFill/>
          <a:ln w="19050" algn="ctr">
            <a:noFill/>
            <a:round/>
            <a:headEnd/>
            <a:tailEnd type="arrow" w="med" len="med"/>
          </a:ln>
        </p:spPr>
      </p:cxnSp>
      <p:sp>
        <p:nvSpPr>
          <p:cNvPr id="15" name="AutoShape 25">
            <a:hlinkClick r:id="" action="ppaction://hlinkshowjump?jump=lastslideviewed" highlightClick="1"/>
          </p:cNvPr>
          <p:cNvSpPr>
            <a:spLocks noChangeArrowheads="1"/>
          </p:cNvSpPr>
          <p:nvPr/>
        </p:nvSpPr>
        <p:spPr bwMode="auto">
          <a:xfrm>
            <a:off x="6705600" y="6553200"/>
            <a:ext cx="533400" cy="152400"/>
          </a:xfrm>
          <a:prstGeom prst="actionButtonBackPrevious">
            <a:avLst/>
          </a:prstGeom>
          <a:gradFill rotWithShape="0">
            <a:gsLst>
              <a:gs pos="0">
                <a:srgbClr val="C5FFE2"/>
              </a:gs>
              <a:gs pos="100000">
                <a:schemeClr val="bg1"/>
              </a:gs>
            </a:gsLst>
            <a:lin ang="5400000" scaled="1"/>
          </a:gra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defTabSz="762000">
              <a:spcBef>
                <a:spcPct val="50000"/>
              </a:spcBef>
              <a:defRPr/>
            </a:pPr>
            <a:endParaRPr lang="pt-BR" sz="2000" b="1"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</a:endParaRPr>
          </a:p>
        </p:txBody>
      </p:sp>
      <p:sp>
        <p:nvSpPr>
          <p:cNvPr id="16" name="AutoShape 60">
            <a:hlinkClick r:id="" action="ppaction://hlinkshowjump?jump=nextslide" highlightClick="1"/>
          </p:cNvPr>
          <p:cNvSpPr>
            <a:spLocks noChangeArrowheads="1"/>
          </p:cNvSpPr>
          <p:nvPr/>
        </p:nvSpPr>
        <p:spPr bwMode="auto">
          <a:xfrm>
            <a:off x="7467600" y="6553200"/>
            <a:ext cx="533400" cy="152400"/>
          </a:xfrm>
          <a:prstGeom prst="actionButtonForwardNext">
            <a:avLst/>
          </a:prstGeom>
          <a:gradFill rotWithShape="0">
            <a:gsLst>
              <a:gs pos="0">
                <a:srgbClr val="C5FFE2"/>
              </a:gs>
              <a:gs pos="100000">
                <a:schemeClr val="bg1"/>
              </a:gs>
            </a:gsLst>
            <a:lin ang="5400000" scaled="1"/>
          </a:gra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defTabSz="762000">
              <a:spcBef>
                <a:spcPct val="50000"/>
              </a:spcBef>
              <a:defRPr/>
            </a:pPr>
            <a:endParaRPr lang="pt-BR" sz="2000" b="1"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</a:endParaRPr>
          </a:p>
        </p:txBody>
      </p:sp>
      <p:sp>
        <p:nvSpPr>
          <p:cNvPr id="18438" name="CaixaDeTexto 11"/>
          <p:cNvSpPr txBox="1">
            <a:spLocks noChangeArrowheads="1"/>
          </p:cNvSpPr>
          <p:nvPr/>
        </p:nvSpPr>
        <p:spPr bwMode="auto">
          <a:xfrm>
            <a:off x="3779838" y="1125538"/>
            <a:ext cx="4752975" cy="280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>
              <a:buFont typeface="Arial" charset="0"/>
              <a:buChar char="•"/>
            </a:pPr>
            <a:r>
              <a:rPr lang="pt-BR" sz="1600"/>
              <a:t>Crie as variáveis de entradas, saída e entrada e saída conforme a estrutura ao lado.</a:t>
            </a:r>
          </a:p>
          <a:p>
            <a:pPr lvl="1" algn="just">
              <a:buFont typeface="Arial" charset="0"/>
              <a:buChar char="•"/>
            </a:pPr>
            <a:r>
              <a:rPr lang="pt-BR" sz="1600"/>
              <a:t>INPUTS_OUTPUTS:</a:t>
            </a:r>
          </a:p>
          <a:p>
            <a:pPr lvl="2" algn="just">
              <a:buFontTx/>
              <a:buChar char="-"/>
            </a:pPr>
            <a:r>
              <a:rPr lang="pt-BR" sz="1600"/>
              <a:t>Horímetro, DINT;</a:t>
            </a:r>
          </a:p>
          <a:p>
            <a:pPr lvl="2" algn="just">
              <a:buFontTx/>
              <a:buChar char="-"/>
            </a:pPr>
            <a:r>
              <a:rPr lang="pt-BR" sz="1600"/>
              <a:t>Num_Acionamentos, DINT;</a:t>
            </a:r>
          </a:p>
          <a:p>
            <a:pPr lvl="2" algn="just"/>
            <a:r>
              <a:rPr lang="pt-BR" sz="1600"/>
              <a:t>- Num_Falha_Falta_Fase, INT;</a:t>
            </a:r>
          </a:p>
          <a:p>
            <a:pPr lvl="2" algn="just"/>
            <a:r>
              <a:rPr lang="pt-BR" sz="1600"/>
              <a:t>- Num_Falha_Sobre_Carga, INT;</a:t>
            </a:r>
          </a:p>
          <a:p>
            <a:pPr lvl="2" algn="just"/>
            <a:r>
              <a:rPr lang="pt-BR" sz="1600"/>
              <a:t>- Num_Falha_Mecanica, INT;</a:t>
            </a:r>
          </a:p>
          <a:p>
            <a:pPr lvl="2" algn="just"/>
            <a:r>
              <a:rPr lang="pt-BR" sz="1600"/>
              <a:t>- Tempo_Falha_Falta_Fase, DINT;</a:t>
            </a:r>
          </a:p>
          <a:p>
            <a:pPr lvl="2" algn="just">
              <a:buFontTx/>
              <a:buChar char="-"/>
            </a:pPr>
            <a:r>
              <a:rPr lang="pt-BR" sz="1600"/>
              <a:t>Tempo_Falha_Sobre_Carga, DINT;</a:t>
            </a:r>
          </a:p>
          <a:p>
            <a:pPr lvl="2" algn="just">
              <a:buFontTx/>
              <a:buChar char="-"/>
            </a:pPr>
            <a:r>
              <a:rPr lang="pt-BR" sz="1600"/>
              <a:t>Tempo_Falha_Mecanica, DINT;</a:t>
            </a:r>
          </a:p>
        </p:txBody>
      </p:sp>
      <p:pic>
        <p:nvPicPr>
          <p:cNvPr id="18439" name="Picture 2"/>
          <p:cNvPicPr>
            <a:picLocks noChangeAspect="1" noChangeArrowheads="1"/>
          </p:cNvPicPr>
          <p:nvPr/>
        </p:nvPicPr>
        <p:blipFill>
          <a:blip r:embed="rId2" cstate="print"/>
          <a:srcRect l="18536" t="14391" r="64307" b="33438"/>
          <a:stretch>
            <a:fillRect/>
          </a:stretch>
        </p:blipFill>
        <p:spPr bwMode="auto">
          <a:xfrm>
            <a:off x="0" y="1125538"/>
            <a:ext cx="2232025" cy="381635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</p:pic>
      <p:sp>
        <p:nvSpPr>
          <p:cNvPr id="18440" name="CaixaDeTexto 10"/>
          <p:cNvSpPr txBox="1">
            <a:spLocks noChangeArrowheads="1"/>
          </p:cNvSpPr>
          <p:nvPr/>
        </p:nvSpPr>
        <p:spPr bwMode="auto">
          <a:xfrm>
            <a:off x="3932238" y="3933825"/>
            <a:ext cx="4752975" cy="2308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>
              <a:buFont typeface="Arial" charset="0"/>
              <a:buChar char="•"/>
            </a:pPr>
            <a:r>
              <a:rPr lang="pt-BR" sz="1600"/>
              <a:t>Comentário sobre as variáveis INPUTS_OUTPUTS:</a:t>
            </a:r>
          </a:p>
          <a:p>
            <a:pPr algn="just">
              <a:buFontTx/>
              <a:buChar char="-"/>
            </a:pPr>
            <a:r>
              <a:rPr lang="pt-BR" sz="1600"/>
              <a:t>Estas variáveis são criadas nesta parte do bloco, pois precisam ser informadas, alteradas e depois devolvidas ao usuário. Por exemplo o Horimetro:</a:t>
            </a:r>
          </a:p>
          <a:p>
            <a:pPr lvl="1" algn="just"/>
            <a:r>
              <a:rPr lang="pt-BR" sz="1600"/>
              <a:t>- O usuário irá manter o valor do horímetro em uma determinada variável dentro do programa e deverá informar o valor para o bloco afim de que o bloco altere este valor conforme a lógica e depois devolva o novo valor para o usuário</a:t>
            </a:r>
          </a:p>
        </p:txBody>
      </p:sp>
    </p:spTree>
  </p:cSld>
  <p:clrMapOvr>
    <a:masterClrMapping/>
  </p:clrMapOvr>
  <p:transition spd="med" advClick="0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CaixaDeTexto 27"/>
          <p:cNvSpPr txBox="1">
            <a:spLocks noChangeArrowheads="1"/>
          </p:cNvSpPr>
          <p:nvPr/>
        </p:nvSpPr>
        <p:spPr bwMode="auto">
          <a:xfrm>
            <a:off x="2627313" y="333375"/>
            <a:ext cx="5113337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pt-BR" i="1"/>
              <a:t>Declaração das variáveis do bloco.</a:t>
            </a:r>
          </a:p>
        </p:txBody>
      </p:sp>
      <p:cxnSp>
        <p:nvCxnSpPr>
          <p:cNvPr id="19459" name="Conector de seta reta 26"/>
          <p:cNvCxnSpPr>
            <a:cxnSpLocks noChangeShapeType="1"/>
          </p:cNvCxnSpPr>
          <p:nvPr/>
        </p:nvCxnSpPr>
        <p:spPr bwMode="auto">
          <a:xfrm rot="10800000">
            <a:off x="1763713" y="2924175"/>
            <a:ext cx="1584325" cy="774700"/>
          </a:xfrm>
          <a:prstGeom prst="straightConnector1">
            <a:avLst/>
          </a:prstGeom>
          <a:noFill/>
          <a:ln w="19050" algn="ctr">
            <a:noFill/>
            <a:round/>
            <a:headEnd/>
            <a:tailEnd type="arrow" w="med" len="med"/>
          </a:ln>
        </p:spPr>
      </p:cxnSp>
      <p:sp>
        <p:nvSpPr>
          <p:cNvPr id="15" name="AutoShape 25">
            <a:hlinkClick r:id="" action="ppaction://hlinkshowjump?jump=lastslideviewed" highlightClick="1"/>
          </p:cNvPr>
          <p:cNvSpPr>
            <a:spLocks noChangeArrowheads="1"/>
          </p:cNvSpPr>
          <p:nvPr/>
        </p:nvSpPr>
        <p:spPr bwMode="auto">
          <a:xfrm>
            <a:off x="6705600" y="6553200"/>
            <a:ext cx="533400" cy="152400"/>
          </a:xfrm>
          <a:prstGeom prst="actionButtonBackPrevious">
            <a:avLst/>
          </a:prstGeom>
          <a:gradFill rotWithShape="0">
            <a:gsLst>
              <a:gs pos="0">
                <a:srgbClr val="C5FFE2"/>
              </a:gs>
              <a:gs pos="100000">
                <a:schemeClr val="bg1"/>
              </a:gs>
            </a:gsLst>
            <a:lin ang="5400000" scaled="1"/>
          </a:gra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defTabSz="762000">
              <a:spcBef>
                <a:spcPct val="50000"/>
              </a:spcBef>
              <a:defRPr/>
            </a:pPr>
            <a:endParaRPr lang="pt-BR" sz="2000" b="1"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</a:endParaRPr>
          </a:p>
        </p:txBody>
      </p:sp>
      <p:sp>
        <p:nvSpPr>
          <p:cNvPr id="16" name="AutoShape 60">
            <a:hlinkClick r:id="" action="ppaction://hlinkshowjump?jump=nextslide" highlightClick="1"/>
          </p:cNvPr>
          <p:cNvSpPr>
            <a:spLocks noChangeArrowheads="1"/>
          </p:cNvSpPr>
          <p:nvPr/>
        </p:nvSpPr>
        <p:spPr bwMode="auto">
          <a:xfrm>
            <a:off x="7467600" y="6553200"/>
            <a:ext cx="533400" cy="152400"/>
          </a:xfrm>
          <a:prstGeom prst="actionButtonForwardNext">
            <a:avLst/>
          </a:prstGeom>
          <a:gradFill rotWithShape="0">
            <a:gsLst>
              <a:gs pos="0">
                <a:srgbClr val="C5FFE2"/>
              </a:gs>
              <a:gs pos="100000">
                <a:schemeClr val="bg1"/>
              </a:gs>
            </a:gsLst>
            <a:lin ang="5400000" scaled="1"/>
          </a:gra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defTabSz="762000">
              <a:spcBef>
                <a:spcPct val="50000"/>
              </a:spcBef>
              <a:defRPr/>
            </a:pPr>
            <a:endParaRPr lang="pt-BR" sz="2000" b="1"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</a:endParaRPr>
          </a:p>
        </p:txBody>
      </p:sp>
      <p:sp>
        <p:nvSpPr>
          <p:cNvPr id="12" name="CaixaDeTexto 11"/>
          <p:cNvSpPr txBox="1"/>
          <p:nvPr/>
        </p:nvSpPr>
        <p:spPr>
          <a:xfrm>
            <a:off x="3779838" y="1125538"/>
            <a:ext cx="4752975" cy="25542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just">
              <a:buFont typeface="Arial" pitchFamily="34" charset="0"/>
              <a:buChar char="•"/>
              <a:defRPr/>
            </a:pPr>
            <a:r>
              <a:rPr lang="pt-BR" sz="1600" dirty="0"/>
              <a:t>Na parte de Sections crie um programa chamado “rotina”  e utilize a linguagem LD (ladder);</a:t>
            </a:r>
          </a:p>
          <a:p>
            <a:pPr algn="just">
              <a:defRPr/>
            </a:pPr>
            <a:r>
              <a:rPr lang="pt-BR" sz="1600" dirty="0"/>
              <a:t> </a:t>
            </a:r>
          </a:p>
          <a:p>
            <a:pPr marL="342900" indent="-342900" algn="just">
              <a:buFont typeface="+mj-lt"/>
              <a:buAutoNum type="arabicPeriod"/>
              <a:defRPr/>
            </a:pPr>
            <a:r>
              <a:rPr lang="pt-BR" sz="1600" dirty="0"/>
              <a:t>Para criar a rotina, clique no espaço em branco e digite “rotina” e pressione enter.</a:t>
            </a:r>
          </a:p>
          <a:p>
            <a:pPr marL="342900" indent="-342900" algn="just">
              <a:buFont typeface="+mj-lt"/>
              <a:buAutoNum type="arabicPeriod"/>
              <a:defRPr/>
            </a:pPr>
            <a:r>
              <a:rPr lang="pt-BR" sz="1600" dirty="0"/>
              <a:t>A janela New será mostrada e você deverá escolher a linguagem na caixa Language.</a:t>
            </a:r>
          </a:p>
          <a:p>
            <a:pPr marL="342900" indent="-342900" algn="just">
              <a:buFont typeface="+mj-lt"/>
              <a:buAutoNum type="arabicPeriod"/>
              <a:defRPr/>
            </a:pPr>
            <a:endParaRPr lang="pt-BR" sz="1600" dirty="0"/>
          </a:p>
          <a:p>
            <a:pPr marL="342900" indent="-342900" algn="just">
              <a:buFont typeface="Arial" pitchFamily="34" charset="0"/>
              <a:buChar char="•"/>
              <a:defRPr/>
            </a:pPr>
            <a:r>
              <a:rPr lang="pt-BR" sz="1600" dirty="0"/>
              <a:t>Após criar a section, dê um duplo clique na mesma afim de abrir o editor Ladder do Unity.</a:t>
            </a:r>
          </a:p>
        </p:txBody>
      </p:sp>
      <p:grpSp>
        <p:nvGrpSpPr>
          <p:cNvPr id="19463" name="Grupo 16"/>
          <p:cNvGrpSpPr>
            <a:grpSpLocks/>
          </p:cNvGrpSpPr>
          <p:nvPr/>
        </p:nvGrpSpPr>
        <p:grpSpPr bwMode="auto">
          <a:xfrm>
            <a:off x="0" y="1125538"/>
            <a:ext cx="2700338" cy="3889375"/>
            <a:chOff x="0" y="1124744"/>
            <a:chExt cx="2699792" cy="3889548"/>
          </a:xfrm>
        </p:grpSpPr>
        <p:pic>
          <p:nvPicPr>
            <p:cNvPr id="19467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 l="21303" t="15375" r="58772" b="31470"/>
            <a:stretch>
              <a:fillRect/>
            </a:stretch>
          </p:blipFill>
          <p:spPr bwMode="auto">
            <a:xfrm>
              <a:off x="0" y="1124744"/>
              <a:ext cx="2592288" cy="3888432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</p:pic>
        <p:sp>
          <p:nvSpPr>
            <p:cNvPr id="13" name="Elipse 12"/>
            <p:cNvSpPr/>
            <p:nvPr/>
          </p:nvSpPr>
          <p:spPr bwMode="auto">
            <a:xfrm>
              <a:off x="323785" y="4364975"/>
              <a:ext cx="2376007" cy="649317"/>
            </a:xfrm>
            <a:prstGeom prst="ellipse">
              <a:avLst/>
            </a:prstGeom>
            <a:noFill/>
            <a:ln w="38100" cap="flat" cmpd="sng" algn="ctr">
              <a:solidFill>
                <a:schemeClr val="accent6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>
              <a:spAutoFit/>
            </a:bodyPr>
            <a:lstStyle/>
            <a:p>
              <a:pPr>
                <a:defRPr/>
              </a:pPr>
              <a:endParaRPr lang="pt-BR"/>
            </a:p>
          </p:txBody>
        </p:sp>
      </p:grpSp>
      <p:grpSp>
        <p:nvGrpSpPr>
          <p:cNvPr id="19464" name="Grupo 17"/>
          <p:cNvGrpSpPr>
            <a:grpSpLocks/>
          </p:cNvGrpSpPr>
          <p:nvPr/>
        </p:nvGrpSpPr>
        <p:grpSpPr bwMode="auto">
          <a:xfrm>
            <a:off x="3059113" y="3744913"/>
            <a:ext cx="5868987" cy="2636837"/>
            <a:chOff x="3240360" y="3744416"/>
            <a:chExt cx="5868144" cy="2636912"/>
          </a:xfrm>
        </p:grpSpPr>
        <p:pic>
          <p:nvPicPr>
            <p:cNvPr id="19465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 l="23434" t="17516" r="27309" b="30313"/>
            <a:stretch>
              <a:fillRect/>
            </a:stretch>
          </p:blipFill>
          <p:spPr bwMode="auto">
            <a:xfrm>
              <a:off x="3240360" y="3744416"/>
              <a:ext cx="5868144" cy="2636912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</p:pic>
        <p:sp>
          <p:nvSpPr>
            <p:cNvPr id="14" name="Elipse 13"/>
            <p:cNvSpPr/>
            <p:nvPr/>
          </p:nvSpPr>
          <p:spPr bwMode="auto">
            <a:xfrm>
              <a:off x="4716523" y="5155743"/>
              <a:ext cx="2376146" cy="649306"/>
            </a:xfrm>
            <a:prstGeom prst="ellipse">
              <a:avLst/>
            </a:prstGeom>
            <a:noFill/>
            <a:ln w="38100" cap="flat" cmpd="sng" algn="ctr">
              <a:solidFill>
                <a:schemeClr val="accent6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>
              <a:spAutoFit/>
            </a:bodyPr>
            <a:lstStyle/>
            <a:p>
              <a:pPr>
                <a:defRPr/>
              </a:pPr>
              <a:endParaRPr lang="pt-BR"/>
            </a:p>
          </p:txBody>
        </p:sp>
      </p:grpSp>
    </p:spTree>
  </p:cSld>
  <p:clrMapOvr>
    <a:masterClrMapping/>
  </p:clrMapOvr>
  <p:transition spd="med" advClick="0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3"/>
          <p:cNvPicPr>
            <a:picLocks noChangeAspect="1" noChangeArrowheads="1"/>
          </p:cNvPicPr>
          <p:nvPr/>
        </p:nvPicPr>
        <p:blipFill>
          <a:blip r:embed="rId2" cstate="print"/>
          <a:srcRect t="23250" r="31654" b="27531"/>
          <a:stretch>
            <a:fillRect/>
          </a:stretch>
        </p:blipFill>
        <p:spPr bwMode="auto">
          <a:xfrm>
            <a:off x="0" y="1125538"/>
            <a:ext cx="8893175" cy="3598862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</p:pic>
      <p:sp>
        <p:nvSpPr>
          <p:cNvPr id="20483" name="CaixaDeTexto 27"/>
          <p:cNvSpPr txBox="1">
            <a:spLocks noChangeArrowheads="1"/>
          </p:cNvSpPr>
          <p:nvPr/>
        </p:nvSpPr>
        <p:spPr bwMode="auto">
          <a:xfrm>
            <a:off x="3851275" y="333375"/>
            <a:ext cx="3313113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pt-BR" i="1"/>
              <a:t>Editor Ladder</a:t>
            </a:r>
          </a:p>
        </p:txBody>
      </p:sp>
      <p:cxnSp>
        <p:nvCxnSpPr>
          <p:cNvPr id="20484" name="Conector de seta reta 26"/>
          <p:cNvCxnSpPr>
            <a:cxnSpLocks noChangeShapeType="1"/>
          </p:cNvCxnSpPr>
          <p:nvPr/>
        </p:nvCxnSpPr>
        <p:spPr bwMode="auto">
          <a:xfrm rot="10800000">
            <a:off x="1763713" y="2924175"/>
            <a:ext cx="1584325" cy="774700"/>
          </a:xfrm>
          <a:prstGeom prst="straightConnector1">
            <a:avLst/>
          </a:prstGeom>
          <a:noFill/>
          <a:ln w="19050" algn="ctr">
            <a:noFill/>
            <a:round/>
            <a:headEnd/>
            <a:tailEnd type="arrow" w="med" len="med"/>
          </a:ln>
        </p:spPr>
      </p:cxnSp>
      <p:sp>
        <p:nvSpPr>
          <p:cNvPr id="15" name="AutoShape 25">
            <a:hlinkClick r:id="" action="ppaction://hlinkshowjump?jump=lastslideviewed" highlightClick="1"/>
          </p:cNvPr>
          <p:cNvSpPr>
            <a:spLocks noChangeArrowheads="1"/>
          </p:cNvSpPr>
          <p:nvPr/>
        </p:nvSpPr>
        <p:spPr bwMode="auto">
          <a:xfrm>
            <a:off x="6705600" y="6553200"/>
            <a:ext cx="533400" cy="152400"/>
          </a:xfrm>
          <a:prstGeom prst="actionButtonBackPrevious">
            <a:avLst/>
          </a:prstGeom>
          <a:gradFill rotWithShape="0">
            <a:gsLst>
              <a:gs pos="0">
                <a:srgbClr val="C5FFE2"/>
              </a:gs>
              <a:gs pos="100000">
                <a:schemeClr val="bg1"/>
              </a:gs>
            </a:gsLst>
            <a:lin ang="5400000" scaled="1"/>
          </a:gra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defTabSz="762000">
              <a:spcBef>
                <a:spcPct val="50000"/>
              </a:spcBef>
              <a:defRPr/>
            </a:pPr>
            <a:endParaRPr lang="pt-BR" sz="2000" b="1"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</a:endParaRPr>
          </a:p>
        </p:txBody>
      </p:sp>
      <p:sp>
        <p:nvSpPr>
          <p:cNvPr id="16" name="AutoShape 60">
            <a:hlinkClick r:id="" action="ppaction://hlinkshowjump?jump=nextslide" highlightClick="1"/>
          </p:cNvPr>
          <p:cNvSpPr>
            <a:spLocks noChangeArrowheads="1"/>
          </p:cNvSpPr>
          <p:nvPr/>
        </p:nvSpPr>
        <p:spPr bwMode="auto">
          <a:xfrm>
            <a:off x="7467600" y="6553200"/>
            <a:ext cx="533400" cy="152400"/>
          </a:xfrm>
          <a:prstGeom prst="actionButtonForwardNext">
            <a:avLst/>
          </a:prstGeom>
          <a:gradFill rotWithShape="0">
            <a:gsLst>
              <a:gs pos="0">
                <a:srgbClr val="C5FFE2"/>
              </a:gs>
              <a:gs pos="100000">
                <a:schemeClr val="bg1"/>
              </a:gs>
            </a:gsLst>
            <a:lin ang="5400000" scaled="1"/>
          </a:gra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defTabSz="762000">
              <a:spcBef>
                <a:spcPct val="50000"/>
              </a:spcBef>
              <a:defRPr/>
            </a:pPr>
            <a:endParaRPr lang="pt-BR" sz="2000" b="1"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</a:endParaRPr>
          </a:p>
        </p:txBody>
      </p:sp>
      <p:sp>
        <p:nvSpPr>
          <p:cNvPr id="20487" name="CaixaDeTexto 11"/>
          <p:cNvSpPr txBox="1">
            <a:spLocks noChangeArrowheads="1"/>
          </p:cNvSpPr>
          <p:nvPr/>
        </p:nvSpPr>
        <p:spPr bwMode="auto">
          <a:xfrm>
            <a:off x="3779838" y="1871663"/>
            <a:ext cx="4752975" cy="206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pt-BR" sz="1600"/>
              <a:t>Espaço para criação e edição do programa.</a:t>
            </a:r>
          </a:p>
          <a:p>
            <a:pPr algn="just"/>
            <a:r>
              <a:rPr lang="pt-BR" sz="1600"/>
              <a:t>O editor Ladder do Unity Pro não é baseado no sistema tradicional, no qual existem várias Rungs (ou linhas ) onde as partes da lógica são criadas de forma independente. Na verdade trata-se de um espaço em branco com total liberdade para criação (como se fosse uma folha de papel em branco) no qual a lógica pode ser criada e “formada” da maneira que o usuário quiser. </a:t>
            </a:r>
          </a:p>
        </p:txBody>
      </p:sp>
    </p:spTree>
  </p:cSld>
  <p:clrMapOvr>
    <a:masterClrMapping/>
  </p:clrMapOvr>
  <p:transition spd="med" advClick="0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05" name="AutoShape 25">
            <a:hlinkClick r:id="" action="ppaction://hlinkshowjump?jump=lastslideviewed" highlightClick="1"/>
          </p:cNvPr>
          <p:cNvSpPr>
            <a:spLocks noChangeArrowheads="1"/>
          </p:cNvSpPr>
          <p:nvPr/>
        </p:nvSpPr>
        <p:spPr bwMode="auto">
          <a:xfrm>
            <a:off x="6705600" y="6553200"/>
            <a:ext cx="533400" cy="152400"/>
          </a:xfrm>
          <a:prstGeom prst="actionButtonBackPrevious">
            <a:avLst/>
          </a:prstGeom>
          <a:gradFill rotWithShape="0">
            <a:gsLst>
              <a:gs pos="0">
                <a:srgbClr val="C5FFE2"/>
              </a:gs>
              <a:gs pos="100000">
                <a:schemeClr val="bg1"/>
              </a:gs>
            </a:gsLst>
            <a:lin ang="5400000" scaled="1"/>
          </a:gra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defTabSz="762000">
              <a:spcBef>
                <a:spcPct val="50000"/>
              </a:spcBef>
              <a:defRPr/>
            </a:pPr>
            <a:endParaRPr lang="pt-BR" sz="2000" b="1" dirty="0"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</a:endParaRPr>
          </a:p>
        </p:txBody>
      </p:sp>
      <p:sp>
        <p:nvSpPr>
          <p:cNvPr id="23" name="AutoShape 60">
            <a:hlinkClick r:id="" action="ppaction://hlinkshowjump?jump=nextslide" highlightClick="1"/>
          </p:cNvPr>
          <p:cNvSpPr>
            <a:spLocks noChangeArrowheads="1"/>
          </p:cNvSpPr>
          <p:nvPr/>
        </p:nvSpPr>
        <p:spPr bwMode="auto">
          <a:xfrm>
            <a:off x="7467600" y="6553200"/>
            <a:ext cx="533400" cy="152400"/>
          </a:xfrm>
          <a:prstGeom prst="actionButtonForwardNext">
            <a:avLst/>
          </a:prstGeom>
          <a:gradFill rotWithShape="0">
            <a:gsLst>
              <a:gs pos="0">
                <a:srgbClr val="C5FFE2"/>
              </a:gs>
              <a:gs pos="100000">
                <a:schemeClr val="bg1"/>
              </a:gs>
            </a:gsLst>
            <a:lin ang="5400000" scaled="1"/>
          </a:gra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defTabSz="762000">
              <a:spcBef>
                <a:spcPct val="50000"/>
              </a:spcBef>
              <a:defRPr/>
            </a:pPr>
            <a:endParaRPr lang="pt-BR" sz="2000" b="1" dirty="0"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</a:endParaRPr>
          </a:p>
        </p:txBody>
      </p:sp>
      <p:pic>
        <p:nvPicPr>
          <p:cNvPr id="3076" name="Picture 2"/>
          <p:cNvPicPr>
            <a:picLocks noChangeAspect="1" noChangeArrowheads="1"/>
          </p:cNvPicPr>
          <p:nvPr/>
        </p:nvPicPr>
        <p:blipFill>
          <a:blip r:embed="rId3" cstate="print"/>
          <a:srcRect l="22411" t="26202" r="22247" b="17688"/>
          <a:stretch>
            <a:fillRect/>
          </a:stretch>
        </p:blipFill>
        <p:spPr bwMode="auto">
          <a:xfrm>
            <a:off x="611188" y="1844675"/>
            <a:ext cx="7200900" cy="410527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</p:pic>
      <p:sp>
        <p:nvSpPr>
          <p:cNvPr id="3077" name="CaixaDeTexto 6"/>
          <p:cNvSpPr txBox="1">
            <a:spLocks noChangeArrowheads="1"/>
          </p:cNvSpPr>
          <p:nvPr/>
        </p:nvSpPr>
        <p:spPr bwMode="auto">
          <a:xfrm>
            <a:off x="3276600" y="260350"/>
            <a:ext cx="4608513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pt-BR" i="1"/>
              <a:t>Interface de Uso</a:t>
            </a:r>
          </a:p>
        </p:txBody>
      </p:sp>
    </p:spTree>
  </p:cSld>
  <p:clrMapOvr>
    <a:masterClrMapping/>
  </p:clrMapOvr>
  <p:transition spd="med" advClick="0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CaixaDeTexto 27"/>
          <p:cNvSpPr txBox="1">
            <a:spLocks noChangeArrowheads="1"/>
          </p:cNvSpPr>
          <p:nvPr/>
        </p:nvSpPr>
        <p:spPr bwMode="auto">
          <a:xfrm>
            <a:off x="3851275" y="333375"/>
            <a:ext cx="4681538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pt-BR" i="1"/>
              <a:t>Criação da lógica do bloco</a:t>
            </a:r>
          </a:p>
        </p:txBody>
      </p:sp>
      <p:cxnSp>
        <p:nvCxnSpPr>
          <p:cNvPr id="21507" name="Conector de seta reta 26"/>
          <p:cNvCxnSpPr>
            <a:cxnSpLocks noChangeShapeType="1"/>
          </p:cNvCxnSpPr>
          <p:nvPr/>
        </p:nvCxnSpPr>
        <p:spPr bwMode="auto">
          <a:xfrm rot="10800000">
            <a:off x="1763713" y="2924175"/>
            <a:ext cx="1584325" cy="774700"/>
          </a:xfrm>
          <a:prstGeom prst="straightConnector1">
            <a:avLst/>
          </a:prstGeom>
          <a:noFill/>
          <a:ln w="19050" algn="ctr">
            <a:noFill/>
            <a:round/>
            <a:headEnd/>
            <a:tailEnd type="arrow" w="med" len="med"/>
          </a:ln>
        </p:spPr>
      </p:cxnSp>
      <p:sp>
        <p:nvSpPr>
          <p:cNvPr id="15" name="AutoShape 25">
            <a:hlinkClick r:id="" action="ppaction://hlinkshowjump?jump=lastslideviewed" highlightClick="1"/>
          </p:cNvPr>
          <p:cNvSpPr>
            <a:spLocks noChangeArrowheads="1"/>
          </p:cNvSpPr>
          <p:nvPr/>
        </p:nvSpPr>
        <p:spPr bwMode="auto">
          <a:xfrm>
            <a:off x="6705600" y="6553200"/>
            <a:ext cx="533400" cy="152400"/>
          </a:xfrm>
          <a:prstGeom prst="actionButtonBackPrevious">
            <a:avLst/>
          </a:prstGeom>
          <a:gradFill rotWithShape="0">
            <a:gsLst>
              <a:gs pos="0">
                <a:srgbClr val="C5FFE2"/>
              </a:gs>
              <a:gs pos="100000">
                <a:schemeClr val="bg1"/>
              </a:gs>
            </a:gsLst>
            <a:lin ang="5400000" scaled="1"/>
          </a:gra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defTabSz="762000">
              <a:spcBef>
                <a:spcPct val="50000"/>
              </a:spcBef>
              <a:defRPr/>
            </a:pPr>
            <a:endParaRPr lang="pt-BR" sz="2000" b="1"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</a:endParaRPr>
          </a:p>
        </p:txBody>
      </p:sp>
      <p:sp>
        <p:nvSpPr>
          <p:cNvPr id="16" name="AutoShape 60">
            <a:hlinkClick r:id="" action="ppaction://hlinkshowjump?jump=nextslide" highlightClick="1"/>
          </p:cNvPr>
          <p:cNvSpPr>
            <a:spLocks noChangeArrowheads="1"/>
          </p:cNvSpPr>
          <p:nvPr/>
        </p:nvSpPr>
        <p:spPr bwMode="auto">
          <a:xfrm>
            <a:off x="7467600" y="6553200"/>
            <a:ext cx="533400" cy="152400"/>
          </a:xfrm>
          <a:prstGeom prst="actionButtonForwardNext">
            <a:avLst/>
          </a:prstGeom>
          <a:gradFill rotWithShape="0">
            <a:gsLst>
              <a:gs pos="0">
                <a:srgbClr val="C5FFE2"/>
              </a:gs>
              <a:gs pos="100000">
                <a:schemeClr val="bg1"/>
              </a:gs>
            </a:gsLst>
            <a:lin ang="5400000" scaled="1"/>
          </a:gra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defTabSz="762000">
              <a:spcBef>
                <a:spcPct val="50000"/>
              </a:spcBef>
              <a:defRPr/>
            </a:pPr>
            <a:endParaRPr lang="pt-BR" sz="2000" b="1"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</a:endParaRPr>
          </a:p>
        </p:txBody>
      </p:sp>
      <p:sp>
        <p:nvSpPr>
          <p:cNvPr id="21510" name="CaixaDeTexto 11"/>
          <p:cNvSpPr txBox="1">
            <a:spLocks noChangeArrowheads="1"/>
          </p:cNvSpPr>
          <p:nvPr/>
        </p:nvSpPr>
        <p:spPr bwMode="auto">
          <a:xfrm>
            <a:off x="5867400" y="1125538"/>
            <a:ext cx="3060700" cy="3046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 algn="just">
              <a:buFont typeface="Calibri" pitchFamily="34" charset="0"/>
              <a:buAutoNum type="arabicPeriod"/>
            </a:pPr>
            <a:r>
              <a:rPr lang="pt-BR" sz="1600"/>
              <a:t>Inserir um contato NA (Normalmente aberto) – Selecione o objeto na barra de opções e depois clique no editor para inserir.</a:t>
            </a:r>
          </a:p>
          <a:p>
            <a:pPr marL="342900" indent="-342900" algn="just">
              <a:buFont typeface="Calibri" pitchFamily="34" charset="0"/>
              <a:buAutoNum type="arabicPeriod"/>
            </a:pPr>
            <a:r>
              <a:rPr lang="pt-BR" sz="1600"/>
              <a:t>Duplo clique no contato para abrir a janela de propriedades.</a:t>
            </a:r>
          </a:p>
          <a:p>
            <a:pPr marL="342900" indent="-342900" algn="just">
              <a:buFont typeface="Calibri" pitchFamily="34" charset="0"/>
              <a:buAutoNum type="arabicPeriod"/>
            </a:pPr>
            <a:r>
              <a:rPr lang="pt-BR" sz="1600"/>
              <a:t>Clique na reticência (...) para abrir a janela de variáveis e escolha a variavel Estado. Duplo clique na variavel e depois escolha a opção Ok.</a:t>
            </a:r>
          </a:p>
        </p:txBody>
      </p:sp>
      <p:pic>
        <p:nvPicPr>
          <p:cNvPr id="21511" name="Picture 2"/>
          <p:cNvPicPr>
            <a:picLocks noChangeAspect="1" noChangeArrowheads="1"/>
          </p:cNvPicPr>
          <p:nvPr/>
        </p:nvPicPr>
        <p:blipFill>
          <a:blip r:embed="rId2" cstate="print"/>
          <a:srcRect t="15375" r="79803" b="56078"/>
          <a:stretch>
            <a:fillRect/>
          </a:stretch>
        </p:blipFill>
        <p:spPr bwMode="auto">
          <a:xfrm>
            <a:off x="6300788" y="4221163"/>
            <a:ext cx="2627312" cy="2087562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</p:pic>
      <p:pic>
        <p:nvPicPr>
          <p:cNvPr id="21512" name="Picture 3"/>
          <p:cNvPicPr>
            <a:picLocks noChangeAspect="1" noChangeArrowheads="1"/>
          </p:cNvPicPr>
          <p:nvPr/>
        </p:nvPicPr>
        <p:blipFill>
          <a:blip r:embed="rId3" cstate="print"/>
          <a:srcRect l="23988" t="19485" r="38931" b="8656"/>
          <a:stretch>
            <a:fillRect/>
          </a:stretch>
        </p:blipFill>
        <p:spPr bwMode="auto">
          <a:xfrm>
            <a:off x="0" y="1196975"/>
            <a:ext cx="4824413" cy="5256213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</p:pic>
      <p:sp>
        <p:nvSpPr>
          <p:cNvPr id="21513" name="CaixaDeTexto 9"/>
          <p:cNvSpPr txBox="1">
            <a:spLocks noChangeArrowheads="1"/>
          </p:cNvSpPr>
          <p:nvPr/>
        </p:nvSpPr>
        <p:spPr bwMode="auto">
          <a:xfrm>
            <a:off x="7885113" y="5157788"/>
            <a:ext cx="287337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just"/>
            <a:r>
              <a:rPr lang="pt-BR" b="1"/>
              <a:t>1</a:t>
            </a:r>
          </a:p>
        </p:txBody>
      </p:sp>
      <p:sp>
        <p:nvSpPr>
          <p:cNvPr id="21514" name="CaixaDeTexto 10"/>
          <p:cNvSpPr txBox="1">
            <a:spLocks noChangeArrowheads="1"/>
          </p:cNvSpPr>
          <p:nvPr/>
        </p:nvSpPr>
        <p:spPr bwMode="auto">
          <a:xfrm>
            <a:off x="611188" y="2492375"/>
            <a:ext cx="28892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just"/>
            <a:r>
              <a:rPr lang="pt-BR" b="1"/>
              <a:t>2</a:t>
            </a:r>
          </a:p>
        </p:txBody>
      </p:sp>
      <p:sp>
        <p:nvSpPr>
          <p:cNvPr id="21515" name="CaixaDeTexto 12"/>
          <p:cNvSpPr txBox="1">
            <a:spLocks noChangeArrowheads="1"/>
          </p:cNvSpPr>
          <p:nvPr/>
        </p:nvSpPr>
        <p:spPr bwMode="auto">
          <a:xfrm>
            <a:off x="1979613" y="4724400"/>
            <a:ext cx="28892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just"/>
            <a:r>
              <a:rPr lang="pt-BR" b="1"/>
              <a:t>3</a:t>
            </a:r>
          </a:p>
        </p:txBody>
      </p:sp>
    </p:spTree>
  </p:cSld>
  <p:clrMapOvr>
    <a:masterClrMapping/>
  </p:clrMapOvr>
  <p:transition spd="med" advClick="0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CaixaDeTexto 27"/>
          <p:cNvSpPr txBox="1">
            <a:spLocks noChangeArrowheads="1"/>
          </p:cNvSpPr>
          <p:nvPr/>
        </p:nvSpPr>
        <p:spPr bwMode="auto">
          <a:xfrm>
            <a:off x="3851275" y="333375"/>
            <a:ext cx="4681538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pt-BR" i="1"/>
              <a:t>Criação da lógica do bloco</a:t>
            </a:r>
          </a:p>
        </p:txBody>
      </p:sp>
      <p:cxnSp>
        <p:nvCxnSpPr>
          <p:cNvPr id="22531" name="Conector de seta reta 26"/>
          <p:cNvCxnSpPr>
            <a:cxnSpLocks noChangeShapeType="1"/>
          </p:cNvCxnSpPr>
          <p:nvPr/>
        </p:nvCxnSpPr>
        <p:spPr bwMode="auto">
          <a:xfrm rot="10800000">
            <a:off x="1763713" y="2924175"/>
            <a:ext cx="1584325" cy="774700"/>
          </a:xfrm>
          <a:prstGeom prst="straightConnector1">
            <a:avLst/>
          </a:prstGeom>
          <a:noFill/>
          <a:ln w="19050" algn="ctr">
            <a:noFill/>
            <a:round/>
            <a:headEnd/>
            <a:tailEnd type="arrow" w="med" len="med"/>
          </a:ln>
        </p:spPr>
      </p:cxnSp>
      <p:sp>
        <p:nvSpPr>
          <p:cNvPr id="15" name="AutoShape 25">
            <a:hlinkClick r:id="" action="ppaction://hlinkshowjump?jump=lastslideviewed" highlightClick="1"/>
          </p:cNvPr>
          <p:cNvSpPr>
            <a:spLocks noChangeArrowheads="1"/>
          </p:cNvSpPr>
          <p:nvPr/>
        </p:nvSpPr>
        <p:spPr bwMode="auto">
          <a:xfrm>
            <a:off x="6705600" y="6553200"/>
            <a:ext cx="533400" cy="152400"/>
          </a:xfrm>
          <a:prstGeom prst="actionButtonBackPrevious">
            <a:avLst/>
          </a:prstGeom>
          <a:gradFill rotWithShape="0">
            <a:gsLst>
              <a:gs pos="0">
                <a:srgbClr val="C5FFE2"/>
              </a:gs>
              <a:gs pos="100000">
                <a:schemeClr val="bg1"/>
              </a:gs>
            </a:gsLst>
            <a:lin ang="5400000" scaled="1"/>
          </a:gra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defTabSz="762000">
              <a:spcBef>
                <a:spcPct val="50000"/>
              </a:spcBef>
              <a:defRPr/>
            </a:pPr>
            <a:endParaRPr lang="pt-BR" sz="2000" b="1"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</a:endParaRPr>
          </a:p>
        </p:txBody>
      </p:sp>
      <p:sp>
        <p:nvSpPr>
          <p:cNvPr id="16" name="AutoShape 60">
            <a:hlinkClick r:id="" action="ppaction://hlinkshowjump?jump=nextslide" highlightClick="1"/>
          </p:cNvPr>
          <p:cNvSpPr>
            <a:spLocks noChangeArrowheads="1"/>
          </p:cNvSpPr>
          <p:nvPr/>
        </p:nvSpPr>
        <p:spPr bwMode="auto">
          <a:xfrm>
            <a:off x="7467600" y="6553200"/>
            <a:ext cx="533400" cy="152400"/>
          </a:xfrm>
          <a:prstGeom prst="actionButtonForwardNext">
            <a:avLst/>
          </a:prstGeom>
          <a:gradFill rotWithShape="0">
            <a:gsLst>
              <a:gs pos="0">
                <a:srgbClr val="C5FFE2"/>
              </a:gs>
              <a:gs pos="100000">
                <a:schemeClr val="bg1"/>
              </a:gs>
            </a:gsLst>
            <a:lin ang="5400000" scaled="1"/>
          </a:gra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defTabSz="762000">
              <a:spcBef>
                <a:spcPct val="50000"/>
              </a:spcBef>
              <a:defRPr/>
            </a:pPr>
            <a:endParaRPr lang="pt-BR" sz="2000" b="1"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</a:endParaRPr>
          </a:p>
        </p:txBody>
      </p:sp>
      <p:sp>
        <p:nvSpPr>
          <p:cNvPr id="22534" name="CaixaDeTexto 11"/>
          <p:cNvSpPr txBox="1">
            <a:spLocks noChangeArrowheads="1"/>
          </p:cNvSpPr>
          <p:nvPr/>
        </p:nvSpPr>
        <p:spPr bwMode="auto">
          <a:xfrm>
            <a:off x="5867400" y="1125538"/>
            <a:ext cx="3060700" cy="1814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 algn="just">
              <a:buFont typeface="Arial" charset="0"/>
              <a:buChar char="•"/>
            </a:pPr>
            <a:r>
              <a:rPr lang="pt-BR" sz="1600"/>
              <a:t>Elaborar a lógica do programa conforme a tela ao lado.</a:t>
            </a:r>
          </a:p>
          <a:p>
            <a:pPr marL="342900" indent="-342900" algn="just">
              <a:buFont typeface="Arial" charset="0"/>
              <a:buChar char="•"/>
            </a:pPr>
            <a:r>
              <a:rPr lang="pt-BR" sz="1600"/>
              <a:t>Como inserir um bloco de função:</a:t>
            </a:r>
          </a:p>
          <a:p>
            <a:pPr marL="342900" indent="-342900" algn="just">
              <a:buFont typeface="Calibri" pitchFamily="34" charset="0"/>
              <a:buAutoNum type="arabicPeriod"/>
            </a:pPr>
            <a:r>
              <a:rPr lang="pt-BR" sz="1600"/>
              <a:t>Clique no assistente para incluir um bloco de funções.</a:t>
            </a:r>
          </a:p>
          <a:p>
            <a:pPr marL="342900" indent="-342900" algn="just">
              <a:buFont typeface="Calibri" pitchFamily="34" charset="0"/>
              <a:buAutoNum type="arabicPeriod"/>
            </a:pPr>
            <a:r>
              <a:rPr lang="pt-BR" sz="1600"/>
              <a:t>Continua no próximo slide.</a:t>
            </a:r>
          </a:p>
        </p:txBody>
      </p:sp>
      <p:pic>
        <p:nvPicPr>
          <p:cNvPr id="22535" name="Picture 2"/>
          <p:cNvPicPr>
            <a:picLocks noChangeAspect="1" noChangeArrowheads="1"/>
          </p:cNvPicPr>
          <p:nvPr/>
        </p:nvPicPr>
        <p:blipFill>
          <a:blip r:embed="rId2" cstate="print"/>
          <a:srcRect l="20197" t="25220" r="36636" b="15720"/>
          <a:stretch>
            <a:fillRect/>
          </a:stretch>
        </p:blipFill>
        <p:spPr bwMode="auto">
          <a:xfrm>
            <a:off x="0" y="1125538"/>
            <a:ext cx="5616575" cy="532765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</p:pic>
    </p:spTree>
  </p:cSld>
  <p:clrMapOvr>
    <a:masterClrMapping/>
  </p:clrMapOvr>
  <p:transition spd="med" advClick="0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CaixaDeTexto 27"/>
          <p:cNvSpPr txBox="1">
            <a:spLocks noChangeArrowheads="1"/>
          </p:cNvSpPr>
          <p:nvPr/>
        </p:nvSpPr>
        <p:spPr bwMode="auto">
          <a:xfrm>
            <a:off x="3851275" y="333375"/>
            <a:ext cx="4681538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pt-BR" i="1"/>
              <a:t>Inserindo um bloco de função</a:t>
            </a:r>
          </a:p>
        </p:txBody>
      </p:sp>
      <p:cxnSp>
        <p:nvCxnSpPr>
          <p:cNvPr id="23555" name="Conector de seta reta 26"/>
          <p:cNvCxnSpPr>
            <a:cxnSpLocks noChangeShapeType="1"/>
          </p:cNvCxnSpPr>
          <p:nvPr/>
        </p:nvCxnSpPr>
        <p:spPr bwMode="auto">
          <a:xfrm rot="10800000">
            <a:off x="1763713" y="2924175"/>
            <a:ext cx="1584325" cy="774700"/>
          </a:xfrm>
          <a:prstGeom prst="straightConnector1">
            <a:avLst/>
          </a:prstGeom>
          <a:noFill/>
          <a:ln w="19050" algn="ctr">
            <a:noFill/>
            <a:round/>
            <a:headEnd/>
            <a:tailEnd type="arrow" w="med" len="med"/>
          </a:ln>
        </p:spPr>
      </p:cxnSp>
      <p:sp>
        <p:nvSpPr>
          <p:cNvPr id="15" name="AutoShape 25">
            <a:hlinkClick r:id="" action="ppaction://hlinkshowjump?jump=lastslideviewed" highlightClick="1"/>
          </p:cNvPr>
          <p:cNvSpPr>
            <a:spLocks noChangeArrowheads="1"/>
          </p:cNvSpPr>
          <p:nvPr/>
        </p:nvSpPr>
        <p:spPr bwMode="auto">
          <a:xfrm>
            <a:off x="6705600" y="6553200"/>
            <a:ext cx="533400" cy="152400"/>
          </a:xfrm>
          <a:prstGeom prst="actionButtonBackPrevious">
            <a:avLst/>
          </a:prstGeom>
          <a:gradFill rotWithShape="0">
            <a:gsLst>
              <a:gs pos="0">
                <a:srgbClr val="C5FFE2"/>
              </a:gs>
              <a:gs pos="100000">
                <a:schemeClr val="bg1"/>
              </a:gs>
            </a:gsLst>
            <a:lin ang="5400000" scaled="1"/>
          </a:gra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defTabSz="762000">
              <a:spcBef>
                <a:spcPct val="50000"/>
              </a:spcBef>
              <a:defRPr/>
            </a:pPr>
            <a:endParaRPr lang="pt-BR" sz="2000" b="1"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</a:endParaRPr>
          </a:p>
        </p:txBody>
      </p:sp>
      <p:sp>
        <p:nvSpPr>
          <p:cNvPr id="16" name="AutoShape 60">
            <a:hlinkClick r:id="" action="ppaction://hlinkshowjump?jump=nextslide" highlightClick="1"/>
          </p:cNvPr>
          <p:cNvSpPr>
            <a:spLocks noChangeArrowheads="1"/>
          </p:cNvSpPr>
          <p:nvPr/>
        </p:nvSpPr>
        <p:spPr bwMode="auto">
          <a:xfrm>
            <a:off x="7467600" y="6553200"/>
            <a:ext cx="533400" cy="152400"/>
          </a:xfrm>
          <a:prstGeom prst="actionButtonForwardNext">
            <a:avLst/>
          </a:prstGeom>
          <a:gradFill rotWithShape="0">
            <a:gsLst>
              <a:gs pos="0">
                <a:srgbClr val="C5FFE2"/>
              </a:gs>
              <a:gs pos="100000">
                <a:schemeClr val="bg1"/>
              </a:gs>
            </a:gsLst>
            <a:lin ang="5400000" scaled="1"/>
          </a:gra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defTabSz="762000">
              <a:spcBef>
                <a:spcPct val="50000"/>
              </a:spcBef>
              <a:defRPr/>
            </a:pPr>
            <a:endParaRPr lang="pt-BR" sz="2000" b="1"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</a:endParaRPr>
          </a:p>
        </p:txBody>
      </p:sp>
      <p:sp>
        <p:nvSpPr>
          <p:cNvPr id="23558" name="CaixaDeTexto 11"/>
          <p:cNvSpPr txBox="1">
            <a:spLocks noChangeArrowheads="1"/>
          </p:cNvSpPr>
          <p:nvPr/>
        </p:nvSpPr>
        <p:spPr bwMode="auto">
          <a:xfrm>
            <a:off x="5003800" y="1125538"/>
            <a:ext cx="3924300" cy="4030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 algn="just">
              <a:buFont typeface="Calibri" pitchFamily="34" charset="0"/>
              <a:buAutoNum type="arabicPeriod"/>
            </a:pPr>
            <a:r>
              <a:rPr lang="pt-BR" sz="1600"/>
              <a:t>Após a abertura o FFB Assistant, clique na reticência (...) para escolher um bloco na biblioteca do Unity.</a:t>
            </a:r>
          </a:p>
          <a:p>
            <a:pPr marL="342900" indent="-342900" algn="just">
              <a:buFont typeface="Calibri" pitchFamily="34" charset="0"/>
              <a:buAutoNum type="arabicPeriod"/>
            </a:pPr>
            <a:r>
              <a:rPr lang="pt-BR" sz="1600"/>
              <a:t>Na biblioteca, escolha a opção Timers &amp; Counters que se encontra dentro do &lt;Libset &gt;, Base Lib, escolhe o Bloco Ton  (On Delay) temporizador com retartdo na energização. Clique em Ok.</a:t>
            </a:r>
          </a:p>
          <a:p>
            <a:pPr marL="342900" indent="-342900" algn="just">
              <a:buFont typeface="Calibri" pitchFamily="34" charset="0"/>
              <a:buAutoNum type="arabicPeriod"/>
            </a:pPr>
            <a:r>
              <a:rPr lang="pt-BR" sz="1600"/>
              <a:t>Escolha o nome para o bloco na caixa de texto instance do FFB Assistant. No exemplo: “TM_Confirmacao”. E escolha Ok. O mouse indicará que existe um bloco para ser inserido no editor, escolha um local vazio e clique com o botão esquerdo para inserir o bloco no seu programa.</a:t>
            </a:r>
          </a:p>
        </p:txBody>
      </p:sp>
      <p:pic>
        <p:nvPicPr>
          <p:cNvPr id="23559" name="Picture 2"/>
          <p:cNvPicPr>
            <a:picLocks noChangeAspect="1" noChangeArrowheads="1"/>
          </p:cNvPicPr>
          <p:nvPr/>
        </p:nvPicPr>
        <p:blipFill>
          <a:blip r:embed="rId2" cstate="print"/>
          <a:srcRect l="19643" t="26202" r="46043" b="20641"/>
          <a:stretch>
            <a:fillRect/>
          </a:stretch>
        </p:blipFill>
        <p:spPr bwMode="auto">
          <a:xfrm>
            <a:off x="0" y="1125538"/>
            <a:ext cx="4464050" cy="3887787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</p:pic>
    </p:spTree>
  </p:cSld>
  <p:clrMapOvr>
    <a:masterClrMapping/>
  </p:clrMapOvr>
  <p:transition spd="med" advClick="0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CaixaDeTexto 27"/>
          <p:cNvSpPr txBox="1">
            <a:spLocks noChangeArrowheads="1"/>
          </p:cNvSpPr>
          <p:nvPr/>
        </p:nvSpPr>
        <p:spPr bwMode="auto">
          <a:xfrm>
            <a:off x="3851275" y="333375"/>
            <a:ext cx="4681538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pt-BR" i="1"/>
              <a:t>Inserindo um bloco de função</a:t>
            </a:r>
          </a:p>
        </p:txBody>
      </p:sp>
      <p:cxnSp>
        <p:nvCxnSpPr>
          <p:cNvPr id="24579" name="Conector de seta reta 26"/>
          <p:cNvCxnSpPr>
            <a:cxnSpLocks noChangeShapeType="1"/>
          </p:cNvCxnSpPr>
          <p:nvPr/>
        </p:nvCxnSpPr>
        <p:spPr bwMode="auto">
          <a:xfrm rot="10800000">
            <a:off x="1763713" y="2924175"/>
            <a:ext cx="1584325" cy="774700"/>
          </a:xfrm>
          <a:prstGeom prst="straightConnector1">
            <a:avLst/>
          </a:prstGeom>
          <a:noFill/>
          <a:ln w="19050" algn="ctr">
            <a:noFill/>
            <a:round/>
            <a:headEnd/>
            <a:tailEnd type="arrow" w="med" len="med"/>
          </a:ln>
        </p:spPr>
      </p:cxnSp>
      <p:sp>
        <p:nvSpPr>
          <p:cNvPr id="15" name="AutoShape 25">
            <a:hlinkClick r:id="" action="ppaction://hlinkshowjump?jump=lastslideviewed" highlightClick="1"/>
          </p:cNvPr>
          <p:cNvSpPr>
            <a:spLocks noChangeArrowheads="1"/>
          </p:cNvSpPr>
          <p:nvPr/>
        </p:nvSpPr>
        <p:spPr bwMode="auto">
          <a:xfrm>
            <a:off x="6705600" y="6553200"/>
            <a:ext cx="533400" cy="152400"/>
          </a:xfrm>
          <a:prstGeom prst="actionButtonBackPrevious">
            <a:avLst/>
          </a:prstGeom>
          <a:gradFill rotWithShape="0">
            <a:gsLst>
              <a:gs pos="0">
                <a:srgbClr val="C5FFE2"/>
              </a:gs>
              <a:gs pos="100000">
                <a:schemeClr val="bg1"/>
              </a:gs>
            </a:gsLst>
            <a:lin ang="5400000" scaled="1"/>
          </a:gra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defTabSz="762000">
              <a:spcBef>
                <a:spcPct val="50000"/>
              </a:spcBef>
              <a:defRPr/>
            </a:pPr>
            <a:endParaRPr lang="pt-BR" sz="2000" b="1"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</a:endParaRPr>
          </a:p>
        </p:txBody>
      </p:sp>
      <p:sp>
        <p:nvSpPr>
          <p:cNvPr id="16" name="AutoShape 60">
            <a:hlinkClick r:id="" action="ppaction://hlinkshowjump?jump=nextslide" highlightClick="1"/>
          </p:cNvPr>
          <p:cNvSpPr>
            <a:spLocks noChangeArrowheads="1"/>
          </p:cNvSpPr>
          <p:nvPr/>
        </p:nvSpPr>
        <p:spPr bwMode="auto">
          <a:xfrm>
            <a:off x="7467600" y="6553200"/>
            <a:ext cx="533400" cy="152400"/>
          </a:xfrm>
          <a:prstGeom prst="actionButtonForwardNext">
            <a:avLst/>
          </a:prstGeom>
          <a:gradFill rotWithShape="0">
            <a:gsLst>
              <a:gs pos="0">
                <a:srgbClr val="C5FFE2"/>
              </a:gs>
              <a:gs pos="100000">
                <a:schemeClr val="bg1"/>
              </a:gs>
            </a:gsLst>
            <a:lin ang="5400000" scaled="1"/>
          </a:gra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defTabSz="762000">
              <a:spcBef>
                <a:spcPct val="50000"/>
              </a:spcBef>
              <a:defRPr/>
            </a:pPr>
            <a:endParaRPr lang="pt-BR" sz="2000" b="1"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</a:endParaRPr>
          </a:p>
        </p:txBody>
      </p:sp>
      <p:sp>
        <p:nvSpPr>
          <p:cNvPr id="24582" name="CaixaDeTexto 11"/>
          <p:cNvSpPr txBox="1">
            <a:spLocks noChangeArrowheads="1"/>
          </p:cNvSpPr>
          <p:nvPr/>
        </p:nvSpPr>
        <p:spPr bwMode="auto">
          <a:xfrm>
            <a:off x="2627313" y="1125538"/>
            <a:ext cx="6300787" cy="4522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 algn="just">
              <a:buFont typeface="Arial" charset="0"/>
              <a:buChar char="•"/>
            </a:pPr>
            <a:r>
              <a:rPr lang="pt-BR" sz="1600"/>
              <a:t>Após inserir o bloco, será necessário definir os parâmetros do bloco.</a:t>
            </a:r>
          </a:p>
          <a:p>
            <a:pPr marL="342900" indent="-342900" algn="just">
              <a:buFont typeface="Arial" charset="0"/>
              <a:buChar char="•"/>
            </a:pPr>
            <a:r>
              <a:rPr lang="pt-BR" sz="1600"/>
              <a:t>Como exemplo, vamos trabalhar com o bloco TON (Timer On Delay ou temporizador ao trabalho ou temporizador com retardo na energização).</a:t>
            </a:r>
          </a:p>
          <a:p>
            <a:pPr marL="342900" indent="-342900" algn="just">
              <a:buFont typeface="Arial" charset="0"/>
              <a:buChar char="•"/>
            </a:pPr>
            <a:r>
              <a:rPr lang="pt-BR" sz="1600"/>
              <a:t>A entrada (IN) determina o funcionamento do bloco e quando estiver energizada, indicará que o temporizador deverá contar um tempo que é determinado pela entrada (PT0, quando o tempo PT for atingido, a saída (Q) será ligada. A saída (ET)  mostra quanto tempo já foi contado.</a:t>
            </a:r>
          </a:p>
          <a:p>
            <a:pPr marL="342900" indent="-342900" algn="just">
              <a:buFont typeface="Arial" charset="0"/>
              <a:buChar char="•"/>
            </a:pPr>
            <a:r>
              <a:rPr lang="pt-BR" sz="1600"/>
              <a:t>Para entrada IN que é do tipo BOOL, basta montar uma lógica a direita do bloco e interligar no pino.</a:t>
            </a:r>
          </a:p>
          <a:p>
            <a:pPr marL="342900" indent="-342900" algn="just">
              <a:buFont typeface="Calibri" pitchFamily="34" charset="0"/>
              <a:buAutoNum type="arabicPeriod"/>
            </a:pPr>
            <a:r>
              <a:rPr lang="pt-BR" sz="1600"/>
              <a:t>Para entrada PT que é do tipo TIMER, você terá que dar um duplo clique no pino para que o editor abra uma caixa de texto, onde você poderá determinar um valor fixo de tempo ou entrar com uma variável.</a:t>
            </a:r>
          </a:p>
          <a:p>
            <a:pPr marL="342900" indent="-342900" algn="just">
              <a:buFont typeface="Calibri" pitchFamily="34" charset="0"/>
              <a:buAutoNum type="arabicPeriod"/>
            </a:pPr>
            <a:r>
              <a:rPr lang="pt-BR" sz="1600"/>
              <a:t>Para o exemplo, iremos utilizar a variável Tempo_Confirmacao que foi definida no bloco Motor como sendo do tipo Timer.</a:t>
            </a:r>
          </a:p>
          <a:p>
            <a:pPr marL="342900" indent="-342900" algn="just">
              <a:buFont typeface="Arial" charset="0"/>
              <a:buChar char="•"/>
            </a:pPr>
            <a:r>
              <a:rPr lang="pt-BR" sz="1600"/>
              <a:t>Continue o exercício e termine a lógica conforme as telas seguintes.</a:t>
            </a:r>
          </a:p>
        </p:txBody>
      </p:sp>
      <p:pic>
        <p:nvPicPr>
          <p:cNvPr id="24583" name="Picture 2"/>
          <p:cNvPicPr>
            <a:picLocks noChangeAspect="1" noChangeArrowheads="1"/>
          </p:cNvPicPr>
          <p:nvPr/>
        </p:nvPicPr>
        <p:blipFill>
          <a:blip r:embed="rId2" cstate="print"/>
          <a:srcRect l="19643" t="27188" r="65414" b="34422"/>
          <a:stretch>
            <a:fillRect/>
          </a:stretch>
        </p:blipFill>
        <p:spPr bwMode="auto">
          <a:xfrm>
            <a:off x="0" y="1125538"/>
            <a:ext cx="2627313" cy="379412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</p:pic>
    </p:spTree>
  </p:cSld>
  <p:clrMapOvr>
    <a:masterClrMapping/>
  </p:clrMapOvr>
  <p:transition spd="med" advClick="0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CaixaDeTexto 27"/>
          <p:cNvSpPr txBox="1">
            <a:spLocks noChangeArrowheads="1"/>
          </p:cNvSpPr>
          <p:nvPr/>
        </p:nvSpPr>
        <p:spPr bwMode="auto">
          <a:xfrm>
            <a:off x="3851275" y="333375"/>
            <a:ext cx="4681538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pt-BR" i="1"/>
              <a:t>Conclua a lógica do bloco</a:t>
            </a:r>
          </a:p>
        </p:txBody>
      </p:sp>
      <p:cxnSp>
        <p:nvCxnSpPr>
          <p:cNvPr id="25603" name="Conector de seta reta 26"/>
          <p:cNvCxnSpPr>
            <a:cxnSpLocks noChangeShapeType="1"/>
          </p:cNvCxnSpPr>
          <p:nvPr/>
        </p:nvCxnSpPr>
        <p:spPr bwMode="auto">
          <a:xfrm rot="10800000">
            <a:off x="1763713" y="2924175"/>
            <a:ext cx="1584325" cy="774700"/>
          </a:xfrm>
          <a:prstGeom prst="straightConnector1">
            <a:avLst/>
          </a:prstGeom>
          <a:noFill/>
          <a:ln w="19050" algn="ctr">
            <a:noFill/>
            <a:round/>
            <a:headEnd/>
            <a:tailEnd type="arrow" w="med" len="med"/>
          </a:ln>
        </p:spPr>
      </p:cxnSp>
      <p:sp>
        <p:nvSpPr>
          <p:cNvPr id="15" name="AutoShape 25">
            <a:hlinkClick r:id="" action="ppaction://hlinkshowjump?jump=lastslideviewed" highlightClick="1"/>
          </p:cNvPr>
          <p:cNvSpPr>
            <a:spLocks noChangeArrowheads="1"/>
          </p:cNvSpPr>
          <p:nvPr/>
        </p:nvSpPr>
        <p:spPr bwMode="auto">
          <a:xfrm>
            <a:off x="6705600" y="6553200"/>
            <a:ext cx="533400" cy="152400"/>
          </a:xfrm>
          <a:prstGeom prst="actionButtonBackPrevious">
            <a:avLst/>
          </a:prstGeom>
          <a:gradFill rotWithShape="0">
            <a:gsLst>
              <a:gs pos="0">
                <a:srgbClr val="C5FFE2"/>
              </a:gs>
              <a:gs pos="100000">
                <a:schemeClr val="bg1"/>
              </a:gs>
            </a:gsLst>
            <a:lin ang="5400000" scaled="1"/>
          </a:gra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defTabSz="762000">
              <a:spcBef>
                <a:spcPct val="50000"/>
              </a:spcBef>
              <a:defRPr/>
            </a:pPr>
            <a:endParaRPr lang="pt-BR" sz="2000" b="1"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</a:endParaRPr>
          </a:p>
        </p:txBody>
      </p:sp>
      <p:sp>
        <p:nvSpPr>
          <p:cNvPr id="16" name="AutoShape 60">
            <a:hlinkClick r:id="" action="ppaction://hlinkshowjump?jump=nextslide" highlightClick="1"/>
          </p:cNvPr>
          <p:cNvSpPr>
            <a:spLocks noChangeArrowheads="1"/>
          </p:cNvSpPr>
          <p:nvPr/>
        </p:nvSpPr>
        <p:spPr bwMode="auto">
          <a:xfrm>
            <a:off x="7467600" y="6553200"/>
            <a:ext cx="533400" cy="152400"/>
          </a:xfrm>
          <a:prstGeom prst="actionButtonForwardNext">
            <a:avLst/>
          </a:prstGeom>
          <a:gradFill rotWithShape="0">
            <a:gsLst>
              <a:gs pos="0">
                <a:srgbClr val="C5FFE2"/>
              </a:gs>
              <a:gs pos="100000">
                <a:schemeClr val="bg1"/>
              </a:gs>
            </a:gsLst>
            <a:lin ang="5400000" scaled="1"/>
          </a:gra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defTabSz="762000">
              <a:spcBef>
                <a:spcPct val="50000"/>
              </a:spcBef>
              <a:defRPr/>
            </a:pPr>
            <a:endParaRPr lang="pt-BR" sz="2000" b="1"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</a:endParaRPr>
          </a:p>
        </p:txBody>
      </p:sp>
      <p:pic>
        <p:nvPicPr>
          <p:cNvPr id="25606" name="Picture 2"/>
          <p:cNvPicPr>
            <a:picLocks noChangeAspect="1" noChangeArrowheads="1"/>
          </p:cNvPicPr>
          <p:nvPr/>
        </p:nvPicPr>
        <p:blipFill>
          <a:blip r:embed="rId2" cstate="print"/>
          <a:srcRect l="21303" t="26202" r="20033" b="15720"/>
          <a:stretch>
            <a:fillRect/>
          </a:stretch>
        </p:blipFill>
        <p:spPr bwMode="auto">
          <a:xfrm>
            <a:off x="0" y="1196975"/>
            <a:ext cx="9144000" cy="522922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</p:pic>
    </p:spTree>
  </p:cSld>
  <p:clrMapOvr>
    <a:masterClrMapping/>
  </p:clrMapOvr>
  <p:transition spd="med" advClick="0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CaixaDeTexto 27"/>
          <p:cNvSpPr txBox="1">
            <a:spLocks noChangeArrowheads="1"/>
          </p:cNvSpPr>
          <p:nvPr/>
        </p:nvSpPr>
        <p:spPr bwMode="auto">
          <a:xfrm>
            <a:off x="3851275" y="333375"/>
            <a:ext cx="4681538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pt-BR" i="1"/>
              <a:t>Conclua a lógica do bloco</a:t>
            </a:r>
          </a:p>
        </p:txBody>
      </p:sp>
      <p:cxnSp>
        <p:nvCxnSpPr>
          <p:cNvPr id="26627" name="Conector de seta reta 26"/>
          <p:cNvCxnSpPr>
            <a:cxnSpLocks noChangeShapeType="1"/>
          </p:cNvCxnSpPr>
          <p:nvPr/>
        </p:nvCxnSpPr>
        <p:spPr bwMode="auto">
          <a:xfrm rot="10800000">
            <a:off x="1763713" y="2924175"/>
            <a:ext cx="1584325" cy="774700"/>
          </a:xfrm>
          <a:prstGeom prst="straightConnector1">
            <a:avLst/>
          </a:prstGeom>
          <a:noFill/>
          <a:ln w="19050" algn="ctr">
            <a:noFill/>
            <a:round/>
            <a:headEnd/>
            <a:tailEnd type="arrow" w="med" len="med"/>
          </a:ln>
        </p:spPr>
      </p:cxnSp>
      <p:sp>
        <p:nvSpPr>
          <p:cNvPr id="15" name="AutoShape 25">
            <a:hlinkClick r:id="" action="ppaction://hlinkshowjump?jump=lastslideviewed" highlightClick="1"/>
          </p:cNvPr>
          <p:cNvSpPr>
            <a:spLocks noChangeArrowheads="1"/>
          </p:cNvSpPr>
          <p:nvPr/>
        </p:nvSpPr>
        <p:spPr bwMode="auto">
          <a:xfrm>
            <a:off x="6705600" y="6553200"/>
            <a:ext cx="533400" cy="152400"/>
          </a:xfrm>
          <a:prstGeom prst="actionButtonBackPrevious">
            <a:avLst/>
          </a:prstGeom>
          <a:gradFill rotWithShape="0">
            <a:gsLst>
              <a:gs pos="0">
                <a:srgbClr val="C5FFE2"/>
              </a:gs>
              <a:gs pos="100000">
                <a:schemeClr val="bg1"/>
              </a:gs>
            </a:gsLst>
            <a:lin ang="5400000" scaled="1"/>
          </a:gra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defTabSz="762000">
              <a:spcBef>
                <a:spcPct val="50000"/>
              </a:spcBef>
              <a:defRPr/>
            </a:pPr>
            <a:endParaRPr lang="pt-BR" sz="2000" b="1"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</a:endParaRPr>
          </a:p>
        </p:txBody>
      </p:sp>
      <p:sp>
        <p:nvSpPr>
          <p:cNvPr id="16" name="AutoShape 60">
            <a:hlinkClick r:id="" action="ppaction://hlinkshowjump?jump=nextslide" highlightClick="1"/>
          </p:cNvPr>
          <p:cNvSpPr>
            <a:spLocks noChangeArrowheads="1"/>
          </p:cNvSpPr>
          <p:nvPr/>
        </p:nvSpPr>
        <p:spPr bwMode="auto">
          <a:xfrm>
            <a:off x="7467600" y="6553200"/>
            <a:ext cx="533400" cy="152400"/>
          </a:xfrm>
          <a:prstGeom prst="actionButtonForwardNext">
            <a:avLst/>
          </a:prstGeom>
          <a:gradFill rotWithShape="0">
            <a:gsLst>
              <a:gs pos="0">
                <a:srgbClr val="C5FFE2"/>
              </a:gs>
              <a:gs pos="100000">
                <a:schemeClr val="bg1"/>
              </a:gs>
            </a:gsLst>
            <a:lin ang="5400000" scaled="1"/>
          </a:gra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defTabSz="762000">
              <a:spcBef>
                <a:spcPct val="50000"/>
              </a:spcBef>
              <a:defRPr/>
            </a:pPr>
            <a:endParaRPr lang="pt-BR" sz="2000" b="1"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</a:endParaRPr>
          </a:p>
        </p:txBody>
      </p:sp>
      <p:pic>
        <p:nvPicPr>
          <p:cNvPr id="26630" name="Picture 2"/>
          <p:cNvPicPr>
            <a:picLocks noChangeAspect="1" noChangeArrowheads="1"/>
          </p:cNvPicPr>
          <p:nvPr/>
        </p:nvPicPr>
        <p:blipFill>
          <a:blip r:embed="rId2" cstate="print"/>
          <a:srcRect l="20750" t="26202" r="49918" b="50172"/>
          <a:stretch>
            <a:fillRect/>
          </a:stretch>
        </p:blipFill>
        <p:spPr bwMode="auto">
          <a:xfrm>
            <a:off x="539750" y="1557338"/>
            <a:ext cx="4608513" cy="2303462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</p:pic>
    </p:spTree>
  </p:cSld>
  <p:clrMapOvr>
    <a:masterClrMapping/>
  </p:clrMapOvr>
  <p:transition spd="med" advClick="0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CaixaDeTexto 27"/>
          <p:cNvSpPr txBox="1">
            <a:spLocks noChangeArrowheads="1"/>
          </p:cNvSpPr>
          <p:nvPr/>
        </p:nvSpPr>
        <p:spPr bwMode="auto">
          <a:xfrm>
            <a:off x="3851275" y="333375"/>
            <a:ext cx="4681538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pt-BR" i="1"/>
              <a:t>Conclua a lógica do bloco</a:t>
            </a:r>
          </a:p>
        </p:txBody>
      </p:sp>
      <p:cxnSp>
        <p:nvCxnSpPr>
          <p:cNvPr id="27651" name="Conector de seta reta 26"/>
          <p:cNvCxnSpPr>
            <a:cxnSpLocks noChangeShapeType="1"/>
          </p:cNvCxnSpPr>
          <p:nvPr/>
        </p:nvCxnSpPr>
        <p:spPr bwMode="auto">
          <a:xfrm rot="10800000">
            <a:off x="1763713" y="2924175"/>
            <a:ext cx="1584325" cy="774700"/>
          </a:xfrm>
          <a:prstGeom prst="straightConnector1">
            <a:avLst/>
          </a:prstGeom>
          <a:noFill/>
          <a:ln w="19050" algn="ctr">
            <a:noFill/>
            <a:round/>
            <a:headEnd/>
            <a:tailEnd type="arrow" w="med" len="med"/>
          </a:ln>
        </p:spPr>
      </p:cxnSp>
      <p:sp>
        <p:nvSpPr>
          <p:cNvPr id="15" name="AutoShape 25">
            <a:hlinkClick r:id="" action="ppaction://hlinkshowjump?jump=lastslideviewed" highlightClick="1"/>
          </p:cNvPr>
          <p:cNvSpPr>
            <a:spLocks noChangeArrowheads="1"/>
          </p:cNvSpPr>
          <p:nvPr/>
        </p:nvSpPr>
        <p:spPr bwMode="auto">
          <a:xfrm>
            <a:off x="6705600" y="6553200"/>
            <a:ext cx="533400" cy="152400"/>
          </a:xfrm>
          <a:prstGeom prst="actionButtonBackPrevious">
            <a:avLst/>
          </a:prstGeom>
          <a:gradFill rotWithShape="0">
            <a:gsLst>
              <a:gs pos="0">
                <a:srgbClr val="C5FFE2"/>
              </a:gs>
              <a:gs pos="100000">
                <a:schemeClr val="bg1"/>
              </a:gs>
            </a:gsLst>
            <a:lin ang="5400000" scaled="1"/>
          </a:gra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defTabSz="762000">
              <a:spcBef>
                <a:spcPct val="50000"/>
              </a:spcBef>
              <a:defRPr/>
            </a:pPr>
            <a:endParaRPr lang="pt-BR" sz="2000" b="1"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</a:endParaRPr>
          </a:p>
        </p:txBody>
      </p:sp>
      <p:sp>
        <p:nvSpPr>
          <p:cNvPr id="16" name="AutoShape 60">
            <a:hlinkClick r:id="" action="ppaction://hlinkshowjump?jump=nextslide" highlightClick="1"/>
          </p:cNvPr>
          <p:cNvSpPr>
            <a:spLocks noChangeArrowheads="1"/>
          </p:cNvSpPr>
          <p:nvPr/>
        </p:nvSpPr>
        <p:spPr bwMode="auto">
          <a:xfrm>
            <a:off x="7467600" y="6553200"/>
            <a:ext cx="533400" cy="152400"/>
          </a:xfrm>
          <a:prstGeom prst="actionButtonForwardNext">
            <a:avLst/>
          </a:prstGeom>
          <a:gradFill rotWithShape="0">
            <a:gsLst>
              <a:gs pos="0">
                <a:srgbClr val="C5FFE2"/>
              </a:gs>
              <a:gs pos="100000">
                <a:schemeClr val="bg1"/>
              </a:gs>
            </a:gsLst>
            <a:lin ang="5400000" scaled="1"/>
          </a:gra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defTabSz="762000">
              <a:spcBef>
                <a:spcPct val="50000"/>
              </a:spcBef>
              <a:defRPr/>
            </a:pPr>
            <a:endParaRPr lang="pt-BR" sz="2000" b="1"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</a:endParaRPr>
          </a:p>
        </p:txBody>
      </p:sp>
      <p:pic>
        <p:nvPicPr>
          <p:cNvPr id="27654" name="Picture 2"/>
          <p:cNvPicPr>
            <a:picLocks noChangeAspect="1" noChangeArrowheads="1"/>
          </p:cNvPicPr>
          <p:nvPr/>
        </p:nvPicPr>
        <p:blipFill>
          <a:blip r:embed="rId2" cstate="print"/>
          <a:srcRect l="19643" t="26204" r="37743" b="18672"/>
          <a:stretch>
            <a:fillRect/>
          </a:stretch>
        </p:blipFill>
        <p:spPr bwMode="auto">
          <a:xfrm>
            <a:off x="0" y="1125538"/>
            <a:ext cx="5545138" cy="460692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</p:pic>
      <p:sp>
        <p:nvSpPr>
          <p:cNvPr id="27655" name="CaixaDeTexto 7"/>
          <p:cNvSpPr txBox="1">
            <a:spLocks noChangeArrowheads="1"/>
          </p:cNvSpPr>
          <p:nvPr/>
        </p:nvSpPr>
        <p:spPr bwMode="auto">
          <a:xfrm>
            <a:off x="5724525" y="1557338"/>
            <a:ext cx="3095625" cy="378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 algn="just">
              <a:buFont typeface="Calibri" pitchFamily="34" charset="0"/>
              <a:buAutoNum type="arabicPeriod"/>
            </a:pPr>
            <a:r>
              <a:rPr lang="pt-BR" sz="1600"/>
              <a:t>Para concluir o bloco dê um duplo clique no nome do bloco (Motor).</a:t>
            </a:r>
          </a:p>
          <a:p>
            <a:pPr marL="342900" indent="-342900" algn="just">
              <a:buFont typeface="Calibri" pitchFamily="34" charset="0"/>
              <a:buAutoNum type="arabicPeriod"/>
            </a:pPr>
            <a:r>
              <a:rPr lang="pt-BR" sz="1600"/>
              <a:t>O ícone de construção indica que o bloco ainda não foi analisado e não esta  pronto para utilizar no programa principal.</a:t>
            </a:r>
          </a:p>
          <a:p>
            <a:pPr marL="342900" indent="-342900" algn="just">
              <a:buFont typeface="Calibri" pitchFamily="34" charset="0"/>
              <a:buAutoNum type="arabicPeriod"/>
            </a:pPr>
            <a:r>
              <a:rPr lang="pt-BR" sz="1600"/>
              <a:t>Clique com o botão direito sobre o nome do bloco e escolha a opção </a:t>
            </a:r>
            <a:r>
              <a:rPr lang="pt-BR" sz="1600" i="1"/>
              <a:t>Análise  Type,</a:t>
            </a:r>
            <a:r>
              <a:rPr lang="pt-BR" sz="1600"/>
              <a:t> o bloco será analisado e o Unity deverá responder que não houveram erros na compilação.</a:t>
            </a:r>
            <a:endParaRPr lang="pt-BR" sz="1600" i="1"/>
          </a:p>
        </p:txBody>
      </p:sp>
    </p:spTree>
  </p:cSld>
  <p:clrMapOvr>
    <a:masterClrMapping/>
  </p:clrMapOvr>
  <p:transition spd="med" advClick="0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CaixaDeTexto 27"/>
          <p:cNvSpPr txBox="1">
            <a:spLocks noChangeArrowheads="1"/>
          </p:cNvSpPr>
          <p:nvPr/>
        </p:nvSpPr>
        <p:spPr bwMode="auto">
          <a:xfrm>
            <a:off x="3851275" y="333375"/>
            <a:ext cx="4681538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pt-BR" i="1"/>
              <a:t>Criação de uma seção de programa</a:t>
            </a:r>
          </a:p>
        </p:txBody>
      </p:sp>
      <p:cxnSp>
        <p:nvCxnSpPr>
          <p:cNvPr id="28675" name="Conector de seta reta 26"/>
          <p:cNvCxnSpPr>
            <a:cxnSpLocks noChangeShapeType="1"/>
          </p:cNvCxnSpPr>
          <p:nvPr/>
        </p:nvCxnSpPr>
        <p:spPr bwMode="auto">
          <a:xfrm rot="10800000">
            <a:off x="1763713" y="2924175"/>
            <a:ext cx="1584325" cy="774700"/>
          </a:xfrm>
          <a:prstGeom prst="straightConnector1">
            <a:avLst/>
          </a:prstGeom>
          <a:noFill/>
          <a:ln w="19050" algn="ctr">
            <a:noFill/>
            <a:round/>
            <a:headEnd/>
            <a:tailEnd type="arrow" w="med" len="med"/>
          </a:ln>
        </p:spPr>
      </p:cxnSp>
      <p:sp>
        <p:nvSpPr>
          <p:cNvPr id="15" name="AutoShape 25">
            <a:hlinkClick r:id="" action="ppaction://hlinkshowjump?jump=lastslideviewed" highlightClick="1"/>
          </p:cNvPr>
          <p:cNvSpPr>
            <a:spLocks noChangeArrowheads="1"/>
          </p:cNvSpPr>
          <p:nvPr/>
        </p:nvSpPr>
        <p:spPr bwMode="auto">
          <a:xfrm>
            <a:off x="6705600" y="6553200"/>
            <a:ext cx="533400" cy="152400"/>
          </a:xfrm>
          <a:prstGeom prst="actionButtonBackPrevious">
            <a:avLst/>
          </a:prstGeom>
          <a:gradFill rotWithShape="0">
            <a:gsLst>
              <a:gs pos="0">
                <a:srgbClr val="C5FFE2"/>
              </a:gs>
              <a:gs pos="100000">
                <a:schemeClr val="bg1"/>
              </a:gs>
            </a:gsLst>
            <a:lin ang="5400000" scaled="1"/>
          </a:gra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defTabSz="762000">
              <a:spcBef>
                <a:spcPct val="50000"/>
              </a:spcBef>
              <a:defRPr/>
            </a:pPr>
            <a:endParaRPr lang="pt-BR" sz="2000" b="1"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</a:endParaRPr>
          </a:p>
        </p:txBody>
      </p:sp>
      <p:sp>
        <p:nvSpPr>
          <p:cNvPr id="16" name="AutoShape 60">
            <a:hlinkClick r:id="" action="ppaction://hlinkshowjump?jump=nextslide" highlightClick="1"/>
          </p:cNvPr>
          <p:cNvSpPr>
            <a:spLocks noChangeArrowheads="1"/>
          </p:cNvSpPr>
          <p:nvPr/>
        </p:nvSpPr>
        <p:spPr bwMode="auto">
          <a:xfrm>
            <a:off x="7467600" y="6553200"/>
            <a:ext cx="533400" cy="152400"/>
          </a:xfrm>
          <a:prstGeom prst="actionButtonForwardNext">
            <a:avLst/>
          </a:prstGeom>
          <a:gradFill rotWithShape="0">
            <a:gsLst>
              <a:gs pos="0">
                <a:srgbClr val="C5FFE2"/>
              </a:gs>
              <a:gs pos="100000">
                <a:schemeClr val="bg1"/>
              </a:gs>
            </a:gsLst>
            <a:lin ang="5400000" scaled="1"/>
          </a:gra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defTabSz="762000">
              <a:spcBef>
                <a:spcPct val="50000"/>
              </a:spcBef>
              <a:defRPr/>
            </a:pPr>
            <a:endParaRPr lang="pt-BR" sz="2000" b="1"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</a:endParaRPr>
          </a:p>
        </p:txBody>
      </p:sp>
      <p:sp>
        <p:nvSpPr>
          <p:cNvPr id="28678" name="CaixaDeTexto 7"/>
          <p:cNvSpPr txBox="1">
            <a:spLocks noChangeArrowheads="1"/>
          </p:cNvSpPr>
          <p:nvPr/>
        </p:nvSpPr>
        <p:spPr bwMode="auto">
          <a:xfrm>
            <a:off x="4284663" y="1557338"/>
            <a:ext cx="4535487" cy="2554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 algn="just">
              <a:buFont typeface="Calibri" pitchFamily="34" charset="0"/>
              <a:buAutoNum type="arabicPeriod"/>
            </a:pPr>
            <a:r>
              <a:rPr lang="pt-BR" sz="1600"/>
              <a:t>O software que será executado pelo CLP é organizado no programa Program  do Project Browser, clique com o botão direito na opção Sections e escolha a opção New Section.</a:t>
            </a:r>
          </a:p>
          <a:p>
            <a:pPr marL="342900" indent="-342900" algn="just">
              <a:buFont typeface="Calibri" pitchFamily="34" charset="0"/>
              <a:buAutoNum type="arabicPeriod"/>
            </a:pPr>
            <a:r>
              <a:rPr lang="pt-BR" sz="1600"/>
              <a:t>Na janela New, digite o nome da Secção para o exemplo  AC_Motores e a linguagem LD (Ladder). Clique em Ok. A nova secção será incluída na pasta Sections, dê um duplo clique no nome da secção criada para abrir o editor ladder.</a:t>
            </a:r>
          </a:p>
        </p:txBody>
      </p:sp>
      <p:pic>
        <p:nvPicPr>
          <p:cNvPr id="28679" name="Picture 2"/>
          <p:cNvPicPr>
            <a:picLocks noChangeAspect="1" noChangeArrowheads="1"/>
          </p:cNvPicPr>
          <p:nvPr/>
        </p:nvPicPr>
        <p:blipFill>
          <a:blip r:embed="rId2" cstate="print"/>
          <a:srcRect l="19643" t="26202" r="50471" b="25563"/>
          <a:stretch>
            <a:fillRect/>
          </a:stretch>
        </p:blipFill>
        <p:spPr bwMode="auto">
          <a:xfrm>
            <a:off x="0" y="1125538"/>
            <a:ext cx="4211638" cy="417512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</p:pic>
      <p:pic>
        <p:nvPicPr>
          <p:cNvPr id="28680" name="Picture 3"/>
          <p:cNvPicPr>
            <a:picLocks noChangeAspect="1" noChangeArrowheads="1"/>
          </p:cNvPicPr>
          <p:nvPr/>
        </p:nvPicPr>
        <p:blipFill>
          <a:blip r:embed="rId2" cstate="print"/>
          <a:srcRect l="50552" t="56891" r="22330" b="16531"/>
          <a:stretch>
            <a:fillRect/>
          </a:stretch>
        </p:blipFill>
        <p:spPr bwMode="auto">
          <a:xfrm>
            <a:off x="4500563" y="4076700"/>
            <a:ext cx="3527425" cy="1944688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</p:pic>
    </p:spTree>
  </p:cSld>
  <p:clrMapOvr>
    <a:masterClrMapping/>
  </p:clrMapOvr>
  <p:transition spd="med" advClick="0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CaixaDeTexto 27"/>
          <p:cNvSpPr txBox="1">
            <a:spLocks noChangeArrowheads="1"/>
          </p:cNvSpPr>
          <p:nvPr/>
        </p:nvSpPr>
        <p:spPr bwMode="auto">
          <a:xfrm>
            <a:off x="2592388" y="333375"/>
            <a:ext cx="6443662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pt-BR" i="1"/>
              <a:t>Inserindo o bloco motor no programa principal</a:t>
            </a:r>
          </a:p>
        </p:txBody>
      </p:sp>
      <p:cxnSp>
        <p:nvCxnSpPr>
          <p:cNvPr id="29699" name="Conector de seta reta 26"/>
          <p:cNvCxnSpPr>
            <a:cxnSpLocks noChangeShapeType="1"/>
          </p:cNvCxnSpPr>
          <p:nvPr/>
        </p:nvCxnSpPr>
        <p:spPr bwMode="auto">
          <a:xfrm rot="10800000">
            <a:off x="1763713" y="2924175"/>
            <a:ext cx="1584325" cy="774700"/>
          </a:xfrm>
          <a:prstGeom prst="straightConnector1">
            <a:avLst/>
          </a:prstGeom>
          <a:noFill/>
          <a:ln w="19050" algn="ctr">
            <a:noFill/>
            <a:round/>
            <a:headEnd/>
            <a:tailEnd type="arrow" w="med" len="med"/>
          </a:ln>
        </p:spPr>
      </p:cxnSp>
      <p:sp>
        <p:nvSpPr>
          <p:cNvPr id="15" name="AutoShape 25">
            <a:hlinkClick r:id="" action="ppaction://hlinkshowjump?jump=lastslideviewed" highlightClick="1"/>
          </p:cNvPr>
          <p:cNvSpPr>
            <a:spLocks noChangeArrowheads="1"/>
          </p:cNvSpPr>
          <p:nvPr/>
        </p:nvSpPr>
        <p:spPr bwMode="auto">
          <a:xfrm>
            <a:off x="6705600" y="6553200"/>
            <a:ext cx="533400" cy="152400"/>
          </a:xfrm>
          <a:prstGeom prst="actionButtonBackPrevious">
            <a:avLst/>
          </a:prstGeom>
          <a:gradFill rotWithShape="0">
            <a:gsLst>
              <a:gs pos="0">
                <a:srgbClr val="C5FFE2"/>
              </a:gs>
              <a:gs pos="100000">
                <a:schemeClr val="bg1"/>
              </a:gs>
            </a:gsLst>
            <a:lin ang="5400000" scaled="1"/>
          </a:gra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defTabSz="762000">
              <a:spcBef>
                <a:spcPct val="50000"/>
              </a:spcBef>
              <a:defRPr/>
            </a:pPr>
            <a:endParaRPr lang="pt-BR" sz="2000" b="1"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</a:endParaRPr>
          </a:p>
        </p:txBody>
      </p:sp>
      <p:sp>
        <p:nvSpPr>
          <p:cNvPr id="16" name="AutoShape 60">
            <a:hlinkClick r:id="" action="ppaction://hlinkshowjump?jump=nextslide" highlightClick="1"/>
          </p:cNvPr>
          <p:cNvSpPr>
            <a:spLocks noChangeArrowheads="1"/>
          </p:cNvSpPr>
          <p:nvPr/>
        </p:nvSpPr>
        <p:spPr bwMode="auto">
          <a:xfrm>
            <a:off x="7467600" y="6553200"/>
            <a:ext cx="533400" cy="152400"/>
          </a:xfrm>
          <a:prstGeom prst="actionButtonForwardNext">
            <a:avLst/>
          </a:prstGeom>
          <a:gradFill rotWithShape="0">
            <a:gsLst>
              <a:gs pos="0">
                <a:srgbClr val="C5FFE2"/>
              </a:gs>
              <a:gs pos="100000">
                <a:schemeClr val="bg1"/>
              </a:gs>
            </a:gsLst>
            <a:lin ang="5400000" scaled="1"/>
          </a:gra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defTabSz="762000">
              <a:spcBef>
                <a:spcPct val="50000"/>
              </a:spcBef>
              <a:defRPr/>
            </a:pPr>
            <a:endParaRPr lang="pt-BR" sz="2000" b="1"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</a:endParaRPr>
          </a:p>
        </p:txBody>
      </p:sp>
      <p:sp>
        <p:nvSpPr>
          <p:cNvPr id="29702" name="CaixaDeTexto 7"/>
          <p:cNvSpPr txBox="1">
            <a:spLocks noChangeArrowheads="1"/>
          </p:cNvSpPr>
          <p:nvPr/>
        </p:nvSpPr>
        <p:spPr bwMode="auto">
          <a:xfrm>
            <a:off x="5076825" y="1557338"/>
            <a:ext cx="3743325" cy="3538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 algn="just">
              <a:buFont typeface="Calibri" pitchFamily="34" charset="0"/>
              <a:buAutoNum type="arabicPeriod"/>
            </a:pPr>
            <a:r>
              <a:rPr lang="pt-BR" sz="1600"/>
              <a:t>Utilize o FFB Input Assistant na barra de opções do editor ladder.</a:t>
            </a:r>
          </a:p>
          <a:p>
            <a:pPr marL="342900" indent="-342900" algn="just">
              <a:buFont typeface="Calibri" pitchFamily="34" charset="0"/>
              <a:buAutoNum type="arabicPeriod"/>
            </a:pPr>
            <a:r>
              <a:rPr lang="pt-BR" sz="1600"/>
              <a:t>Na janela Function Input Assistant, escolha a reticência (...) e depois escolha o bloco motor que esta disponível na pasta Application. E clique em Ok.</a:t>
            </a:r>
          </a:p>
          <a:p>
            <a:pPr marL="342900" indent="-342900" algn="just">
              <a:buFont typeface="Calibri" pitchFamily="34" charset="0"/>
              <a:buAutoNum type="arabicPeriod"/>
            </a:pPr>
            <a:r>
              <a:rPr lang="pt-BR" sz="1600"/>
              <a:t>Na janela Function input Assistant de um nome ao bloco na caixa Instante, para o exemplo M1 e clique em Ok. O mouse indicará que existe um bloco para ser inserido, escolha um espaço em branco no editor ladder e insira o bloco motor.</a:t>
            </a:r>
          </a:p>
        </p:txBody>
      </p:sp>
      <p:pic>
        <p:nvPicPr>
          <p:cNvPr id="29703" name="Picture 2"/>
          <p:cNvPicPr>
            <a:picLocks noChangeAspect="1" noChangeArrowheads="1"/>
          </p:cNvPicPr>
          <p:nvPr/>
        </p:nvPicPr>
        <p:blipFill>
          <a:blip r:embed="rId2" cstate="print"/>
          <a:srcRect l="20197" t="25220" r="42171" b="25563"/>
          <a:stretch>
            <a:fillRect/>
          </a:stretch>
        </p:blipFill>
        <p:spPr bwMode="auto">
          <a:xfrm>
            <a:off x="0" y="1196975"/>
            <a:ext cx="4895850" cy="4319588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</p:pic>
    </p:spTree>
  </p:cSld>
  <p:clrMapOvr>
    <a:masterClrMapping/>
  </p:clrMapOvr>
  <p:transition spd="med" advClick="0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CaixaDeTexto 27"/>
          <p:cNvSpPr txBox="1">
            <a:spLocks noChangeArrowheads="1"/>
          </p:cNvSpPr>
          <p:nvPr/>
        </p:nvSpPr>
        <p:spPr bwMode="auto">
          <a:xfrm>
            <a:off x="2592388" y="333375"/>
            <a:ext cx="6443662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pt-BR" i="1"/>
              <a:t>Configurando o bloco e inserindo as variáveis</a:t>
            </a:r>
          </a:p>
        </p:txBody>
      </p:sp>
      <p:cxnSp>
        <p:nvCxnSpPr>
          <p:cNvPr id="30723" name="Conector de seta reta 26"/>
          <p:cNvCxnSpPr>
            <a:cxnSpLocks noChangeShapeType="1"/>
          </p:cNvCxnSpPr>
          <p:nvPr/>
        </p:nvCxnSpPr>
        <p:spPr bwMode="auto">
          <a:xfrm rot="10800000">
            <a:off x="1763713" y="2924175"/>
            <a:ext cx="1584325" cy="774700"/>
          </a:xfrm>
          <a:prstGeom prst="straightConnector1">
            <a:avLst/>
          </a:prstGeom>
          <a:noFill/>
          <a:ln w="19050" algn="ctr">
            <a:noFill/>
            <a:round/>
            <a:headEnd/>
            <a:tailEnd type="arrow" w="med" len="med"/>
          </a:ln>
        </p:spPr>
      </p:cxnSp>
      <p:sp>
        <p:nvSpPr>
          <p:cNvPr id="15" name="AutoShape 25">
            <a:hlinkClick r:id="" action="ppaction://hlinkshowjump?jump=lastslideviewed" highlightClick="1"/>
          </p:cNvPr>
          <p:cNvSpPr>
            <a:spLocks noChangeArrowheads="1"/>
          </p:cNvSpPr>
          <p:nvPr/>
        </p:nvSpPr>
        <p:spPr bwMode="auto">
          <a:xfrm>
            <a:off x="6705600" y="6553200"/>
            <a:ext cx="533400" cy="152400"/>
          </a:xfrm>
          <a:prstGeom prst="actionButtonBackPrevious">
            <a:avLst/>
          </a:prstGeom>
          <a:gradFill rotWithShape="0">
            <a:gsLst>
              <a:gs pos="0">
                <a:srgbClr val="C5FFE2"/>
              </a:gs>
              <a:gs pos="100000">
                <a:schemeClr val="bg1"/>
              </a:gs>
            </a:gsLst>
            <a:lin ang="5400000" scaled="1"/>
          </a:gra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defTabSz="762000">
              <a:spcBef>
                <a:spcPct val="50000"/>
              </a:spcBef>
              <a:defRPr/>
            </a:pPr>
            <a:endParaRPr lang="pt-BR" sz="2000" b="1"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</a:endParaRPr>
          </a:p>
        </p:txBody>
      </p:sp>
      <p:sp>
        <p:nvSpPr>
          <p:cNvPr id="16" name="AutoShape 60">
            <a:hlinkClick r:id="" action="ppaction://hlinkshowjump?jump=nextslide" highlightClick="1"/>
          </p:cNvPr>
          <p:cNvSpPr>
            <a:spLocks noChangeArrowheads="1"/>
          </p:cNvSpPr>
          <p:nvPr/>
        </p:nvSpPr>
        <p:spPr bwMode="auto">
          <a:xfrm>
            <a:off x="7467600" y="6553200"/>
            <a:ext cx="533400" cy="152400"/>
          </a:xfrm>
          <a:prstGeom prst="actionButtonForwardNext">
            <a:avLst/>
          </a:prstGeom>
          <a:gradFill rotWithShape="0">
            <a:gsLst>
              <a:gs pos="0">
                <a:srgbClr val="C5FFE2"/>
              </a:gs>
              <a:gs pos="100000">
                <a:schemeClr val="bg1"/>
              </a:gs>
            </a:gsLst>
            <a:lin ang="5400000" scaled="1"/>
          </a:gra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defTabSz="762000">
              <a:spcBef>
                <a:spcPct val="50000"/>
              </a:spcBef>
              <a:defRPr/>
            </a:pPr>
            <a:endParaRPr lang="pt-BR" sz="2000" b="1"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</a:endParaRPr>
          </a:p>
        </p:txBody>
      </p:sp>
      <p:sp>
        <p:nvSpPr>
          <p:cNvPr id="30726" name="CaixaDeTexto 7"/>
          <p:cNvSpPr txBox="1">
            <a:spLocks noChangeArrowheads="1"/>
          </p:cNvSpPr>
          <p:nvPr/>
        </p:nvSpPr>
        <p:spPr bwMode="auto">
          <a:xfrm>
            <a:off x="3779838" y="1557338"/>
            <a:ext cx="5040312" cy="3046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 algn="just">
              <a:buFont typeface="Arial" charset="0"/>
              <a:buChar char="•"/>
            </a:pPr>
            <a:r>
              <a:rPr lang="pt-BR" sz="1600"/>
              <a:t>Preencha o bloco com as variáveis do programa.</a:t>
            </a:r>
          </a:p>
          <a:p>
            <a:pPr marL="342900" indent="-342900" algn="just">
              <a:buFont typeface="Arial" charset="0"/>
              <a:buChar char="•"/>
            </a:pPr>
            <a:r>
              <a:rPr lang="pt-BR" sz="1600"/>
              <a:t>Para o exemplo, escolhemos utilizar o prefixo M1_ para todas as variáveis afim de facilitar a identificação e a função de copiar o bloco caso necessário.</a:t>
            </a:r>
          </a:p>
          <a:p>
            <a:pPr marL="342900" indent="-342900" algn="just">
              <a:buFont typeface="Arial" charset="0"/>
              <a:buChar char="•"/>
            </a:pPr>
            <a:r>
              <a:rPr lang="pt-BR" sz="1600"/>
              <a:t>Importante:no momento de declarar as variáveis booleanas  (M1_Liga, M1_Confirmacao, M1_FF, M1_OL, M1_FM) escolha o tipo Ebool  pois depois poderemos atribuir endereços fisicos para estas variáveis. </a:t>
            </a:r>
          </a:p>
          <a:p>
            <a:pPr marL="342900" indent="-342900" algn="just">
              <a:buFont typeface="Arial" charset="0"/>
              <a:buChar char="•"/>
            </a:pPr>
            <a:r>
              <a:rPr lang="pt-BR" sz="1600"/>
              <a:t>Para as demais variáveis, normalmente o Unity irá indicar o tipo correto em função do pino onde para a qual a variável está sendo criada.</a:t>
            </a:r>
          </a:p>
        </p:txBody>
      </p:sp>
      <p:pic>
        <p:nvPicPr>
          <p:cNvPr id="30727" name="Picture 2"/>
          <p:cNvPicPr>
            <a:picLocks noChangeAspect="1" noChangeArrowheads="1"/>
          </p:cNvPicPr>
          <p:nvPr/>
        </p:nvPicPr>
        <p:blipFill>
          <a:blip r:embed="rId2" cstate="print"/>
          <a:srcRect l="19643" t="26202" r="54900" b="15720"/>
          <a:stretch>
            <a:fillRect/>
          </a:stretch>
        </p:blipFill>
        <p:spPr bwMode="auto">
          <a:xfrm>
            <a:off x="0" y="1125538"/>
            <a:ext cx="3708400" cy="532765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</p:pic>
    </p:spTree>
  </p:cSld>
  <p:clrMapOvr>
    <a:masterClrMapping/>
  </p:clrMapOvr>
  <p:transition spd="med" advClick="0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05" name="AutoShape 25">
            <a:hlinkClick r:id="" action="ppaction://hlinkshowjump?jump=lastslideviewed" highlightClick="1"/>
          </p:cNvPr>
          <p:cNvSpPr>
            <a:spLocks noChangeArrowheads="1"/>
          </p:cNvSpPr>
          <p:nvPr/>
        </p:nvSpPr>
        <p:spPr bwMode="auto">
          <a:xfrm>
            <a:off x="6705600" y="6553200"/>
            <a:ext cx="533400" cy="152400"/>
          </a:xfrm>
          <a:prstGeom prst="actionButtonBackPrevious">
            <a:avLst/>
          </a:prstGeom>
          <a:gradFill rotWithShape="0">
            <a:gsLst>
              <a:gs pos="0">
                <a:srgbClr val="C5FFE2"/>
              </a:gs>
              <a:gs pos="100000">
                <a:schemeClr val="bg1"/>
              </a:gs>
            </a:gsLst>
            <a:lin ang="5400000" scaled="1"/>
          </a:gra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defTabSz="762000">
              <a:spcBef>
                <a:spcPct val="50000"/>
              </a:spcBef>
              <a:defRPr/>
            </a:pPr>
            <a:endParaRPr lang="pt-BR" sz="2000" b="1" dirty="0"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</a:endParaRPr>
          </a:p>
        </p:txBody>
      </p:sp>
      <p:sp>
        <p:nvSpPr>
          <p:cNvPr id="23" name="AutoShape 60">
            <a:hlinkClick r:id="" action="ppaction://hlinkshowjump?jump=nextslide" highlightClick="1"/>
          </p:cNvPr>
          <p:cNvSpPr>
            <a:spLocks noChangeArrowheads="1"/>
          </p:cNvSpPr>
          <p:nvPr/>
        </p:nvSpPr>
        <p:spPr bwMode="auto">
          <a:xfrm>
            <a:off x="7467600" y="6553200"/>
            <a:ext cx="533400" cy="152400"/>
          </a:xfrm>
          <a:prstGeom prst="actionButtonForwardNext">
            <a:avLst/>
          </a:prstGeom>
          <a:gradFill rotWithShape="0">
            <a:gsLst>
              <a:gs pos="0">
                <a:srgbClr val="C5FFE2"/>
              </a:gs>
              <a:gs pos="100000">
                <a:schemeClr val="bg1"/>
              </a:gs>
            </a:gsLst>
            <a:lin ang="5400000" scaled="1"/>
          </a:gra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defTabSz="762000">
              <a:spcBef>
                <a:spcPct val="50000"/>
              </a:spcBef>
              <a:defRPr/>
            </a:pPr>
            <a:endParaRPr lang="pt-BR" sz="2000" b="1" dirty="0"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</a:endParaRPr>
          </a:p>
        </p:txBody>
      </p:sp>
      <p:sp>
        <p:nvSpPr>
          <p:cNvPr id="4100" name="CaixaDeTexto 6"/>
          <p:cNvSpPr txBox="1">
            <a:spLocks noChangeArrowheads="1"/>
          </p:cNvSpPr>
          <p:nvPr/>
        </p:nvSpPr>
        <p:spPr bwMode="auto">
          <a:xfrm>
            <a:off x="3276600" y="260350"/>
            <a:ext cx="4608513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pt-BR" i="1"/>
              <a:t>Interface de Uso</a:t>
            </a:r>
          </a:p>
        </p:txBody>
      </p:sp>
      <p:pic>
        <p:nvPicPr>
          <p:cNvPr id="4101" name="Picture 2"/>
          <p:cNvPicPr>
            <a:picLocks noChangeAspect="1" noChangeArrowheads="1"/>
          </p:cNvPicPr>
          <p:nvPr/>
        </p:nvPicPr>
        <p:blipFill>
          <a:blip r:embed="rId3" cstate="print"/>
          <a:srcRect l="23517" t="25220" r="22800" b="16704"/>
          <a:stretch>
            <a:fillRect/>
          </a:stretch>
        </p:blipFill>
        <p:spPr bwMode="auto">
          <a:xfrm>
            <a:off x="0" y="1125538"/>
            <a:ext cx="9144000" cy="532765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</p:pic>
    </p:spTree>
  </p:cSld>
  <p:clrMapOvr>
    <a:masterClrMapping/>
  </p:clrMapOvr>
  <p:transition spd="med" advClick="0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CaixaDeTexto 27"/>
          <p:cNvSpPr txBox="1">
            <a:spLocks noChangeArrowheads="1"/>
          </p:cNvSpPr>
          <p:nvPr/>
        </p:nvSpPr>
        <p:spPr bwMode="auto">
          <a:xfrm>
            <a:off x="2592388" y="333375"/>
            <a:ext cx="6443662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pt-BR" i="1"/>
              <a:t>Compilar e conectar no simulador</a:t>
            </a:r>
          </a:p>
        </p:txBody>
      </p:sp>
      <p:cxnSp>
        <p:nvCxnSpPr>
          <p:cNvPr id="31747" name="Conector de seta reta 26"/>
          <p:cNvCxnSpPr>
            <a:cxnSpLocks noChangeShapeType="1"/>
          </p:cNvCxnSpPr>
          <p:nvPr/>
        </p:nvCxnSpPr>
        <p:spPr bwMode="auto">
          <a:xfrm rot="10800000">
            <a:off x="1763713" y="2924175"/>
            <a:ext cx="1584325" cy="774700"/>
          </a:xfrm>
          <a:prstGeom prst="straightConnector1">
            <a:avLst/>
          </a:prstGeom>
          <a:noFill/>
          <a:ln w="19050" algn="ctr">
            <a:noFill/>
            <a:round/>
            <a:headEnd/>
            <a:tailEnd type="arrow" w="med" len="med"/>
          </a:ln>
        </p:spPr>
      </p:cxnSp>
      <p:sp>
        <p:nvSpPr>
          <p:cNvPr id="15" name="AutoShape 25">
            <a:hlinkClick r:id="" action="ppaction://hlinkshowjump?jump=lastslideviewed" highlightClick="1"/>
          </p:cNvPr>
          <p:cNvSpPr>
            <a:spLocks noChangeArrowheads="1"/>
          </p:cNvSpPr>
          <p:nvPr/>
        </p:nvSpPr>
        <p:spPr bwMode="auto">
          <a:xfrm>
            <a:off x="6705600" y="6553200"/>
            <a:ext cx="533400" cy="152400"/>
          </a:xfrm>
          <a:prstGeom prst="actionButtonBackPrevious">
            <a:avLst/>
          </a:prstGeom>
          <a:gradFill rotWithShape="0">
            <a:gsLst>
              <a:gs pos="0">
                <a:srgbClr val="C5FFE2"/>
              </a:gs>
              <a:gs pos="100000">
                <a:schemeClr val="bg1"/>
              </a:gs>
            </a:gsLst>
            <a:lin ang="5400000" scaled="1"/>
          </a:gra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defTabSz="762000">
              <a:spcBef>
                <a:spcPct val="50000"/>
              </a:spcBef>
              <a:defRPr/>
            </a:pPr>
            <a:endParaRPr lang="pt-BR" sz="2000" b="1"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</a:endParaRPr>
          </a:p>
        </p:txBody>
      </p:sp>
      <p:sp>
        <p:nvSpPr>
          <p:cNvPr id="16" name="AutoShape 60">
            <a:hlinkClick r:id="" action="ppaction://hlinkshowjump?jump=nextslide" highlightClick="1"/>
          </p:cNvPr>
          <p:cNvSpPr>
            <a:spLocks noChangeArrowheads="1"/>
          </p:cNvSpPr>
          <p:nvPr/>
        </p:nvSpPr>
        <p:spPr bwMode="auto">
          <a:xfrm>
            <a:off x="7467600" y="6553200"/>
            <a:ext cx="533400" cy="152400"/>
          </a:xfrm>
          <a:prstGeom prst="actionButtonForwardNext">
            <a:avLst/>
          </a:prstGeom>
          <a:gradFill rotWithShape="0">
            <a:gsLst>
              <a:gs pos="0">
                <a:srgbClr val="C5FFE2"/>
              </a:gs>
              <a:gs pos="100000">
                <a:schemeClr val="bg1"/>
              </a:gs>
            </a:gsLst>
            <a:lin ang="5400000" scaled="1"/>
          </a:gra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defTabSz="762000">
              <a:spcBef>
                <a:spcPct val="50000"/>
              </a:spcBef>
              <a:defRPr/>
            </a:pPr>
            <a:endParaRPr lang="pt-BR" sz="2000" b="1"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</a:endParaRPr>
          </a:p>
        </p:txBody>
      </p:sp>
      <p:sp>
        <p:nvSpPr>
          <p:cNvPr id="31750" name="CaixaDeTexto 7"/>
          <p:cNvSpPr txBox="1">
            <a:spLocks noChangeArrowheads="1"/>
          </p:cNvSpPr>
          <p:nvPr/>
        </p:nvSpPr>
        <p:spPr bwMode="auto">
          <a:xfrm>
            <a:off x="0" y="2492375"/>
            <a:ext cx="8208963" cy="1323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 algn="just">
              <a:buFont typeface="Calibri" pitchFamily="34" charset="0"/>
              <a:buAutoNum type="arabicPeriod"/>
            </a:pPr>
            <a:r>
              <a:rPr lang="pt-BR" sz="1600"/>
              <a:t>Para compilar o programa, clique no ícone buil changes;</a:t>
            </a:r>
          </a:p>
          <a:p>
            <a:pPr marL="342900" indent="-342900" algn="just">
              <a:buFont typeface="Calibri" pitchFamily="34" charset="0"/>
              <a:buAutoNum type="arabicPeriod"/>
            </a:pPr>
            <a:r>
              <a:rPr lang="pt-BR" sz="1600"/>
              <a:t>Conferir se o Unity está configurado pra trabalhar com o simulador;</a:t>
            </a:r>
          </a:p>
          <a:p>
            <a:pPr marL="342900" indent="-342900" algn="just">
              <a:buFont typeface="Calibri" pitchFamily="34" charset="0"/>
              <a:buAutoNum type="arabicPeriod"/>
            </a:pPr>
            <a:r>
              <a:rPr lang="pt-BR" sz="1600"/>
              <a:t>Conecte no simulador;</a:t>
            </a:r>
          </a:p>
          <a:p>
            <a:pPr marL="342900" indent="-342900" algn="just">
              <a:buFont typeface="Calibri" pitchFamily="34" charset="0"/>
              <a:buAutoNum type="arabicPeriod"/>
            </a:pPr>
            <a:r>
              <a:rPr lang="pt-BR" sz="1600"/>
              <a:t>Transferir o programa do PC para o simulador (CLP);</a:t>
            </a:r>
          </a:p>
          <a:p>
            <a:pPr marL="342900" indent="-342900" algn="just">
              <a:buFont typeface="Calibri" pitchFamily="34" charset="0"/>
              <a:buAutoNum type="arabicPeriod"/>
            </a:pPr>
            <a:r>
              <a:rPr lang="pt-BR" sz="1600"/>
              <a:t>Colocar o CLP em modo RUN.</a:t>
            </a:r>
          </a:p>
        </p:txBody>
      </p:sp>
      <p:pic>
        <p:nvPicPr>
          <p:cNvPr id="31751" name="Picture 3"/>
          <p:cNvPicPr>
            <a:picLocks noChangeAspect="1" noChangeArrowheads="1"/>
          </p:cNvPicPr>
          <p:nvPr/>
        </p:nvPicPr>
        <p:blipFill>
          <a:blip r:embed="rId2" cstate="print"/>
          <a:srcRect l="20668" t="26375" r="19008" b="60828"/>
          <a:stretch>
            <a:fillRect/>
          </a:stretch>
        </p:blipFill>
        <p:spPr bwMode="auto">
          <a:xfrm>
            <a:off x="0" y="1125538"/>
            <a:ext cx="9144000" cy="129540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</p:pic>
    </p:spTree>
  </p:cSld>
  <p:clrMapOvr>
    <a:masterClrMapping/>
  </p:clrMapOvr>
  <p:transition spd="med" advClick="0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05" name="AutoShape 25">
            <a:hlinkClick r:id="" action="ppaction://hlinkshowjump?jump=lastslideviewed" highlightClick="1"/>
          </p:cNvPr>
          <p:cNvSpPr>
            <a:spLocks noChangeArrowheads="1"/>
          </p:cNvSpPr>
          <p:nvPr/>
        </p:nvSpPr>
        <p:spPr bwMode="auto">
          <a:xfrm>
            <a:off x="6705600" y="6553200"/>
            <a:ext cx="533400" cy="152400"/>
          </a:xfrm>
          <a:prstGeom prst="actionButtonBackPrevious">
            <a:avLst/>
          </a:prstGeom>
          <a:gradFill rotWithShape="0">
            <a:gsLst>
              <a:gs pos="0">
                <a:srgbClr val="C5FFE2"/>
              </a:gs>
              <a:gs pos="100000">
                <a:schemeClr val="bg1"/>
              </a:gs>
            </a:gsLst>
            <a:lin ang="5400000" scaled="1"/>
          </a:gra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defTabSz="762000">
              <a:spcBef>
                <a:spcPct val="50000"/>
              </a:spcBef>
              <a:defRPr/>
            </a:pPr>
            <a:endParaRPr lang="pt-BR" sz="2000" b="1" dirty="0"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</a:endParaRPr>
          </a:p>
        </p:txBody>
      </p:sp>
      <p:sp>
        <p:nvSpPr>
          <p:cNvPr id="23" name="AutoShape 60">
            <a:hlinkClick r:id="" action="ppaction://hlinkshowjump?jump=nextslide" highlightClick="1"/>
          </p:cNvPr>
          <p:cNvSpPr>
            <a:spLocks noChangeArrowheads="1"/>
          </p:cNvSpPr>
          <p:nvPr/>
        </p:nvSpPr>
        <p:spPr bwMode="auto">
          <a:xfrm>
            <a:off x="7467600" y="6553200"/>
            <a:ext cx="533400" cy="152400"/>
          </a:xfrm>
          <a:prstGeom prst="actionButtonForwardNext">
            <a:avLst/>
          </a:prstGeom>
          <a:gradFill rotWithShape="0">
            <a:gsLst>
              <a:gs pos="0">
                <a:srgbClr val="C5FFE2"/>
              </a:gs>
              <a:gs pos="100000">
                <a:schemeClr val="bg1"/>
              </a:gs>
            </a:gsLst>
            <a:lin ang="5400000" scaled="1"/>
          </a:gra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defTabSz="762000">
              <a:spcBef>
                <a:spcPct val="50000"/>
              </a:spcBef>
              <a:defRPr/>
            </a:pPr>
            <a:endParaRPr lang="pt-BR" sz="2000" b="1" dirty="0"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</a:endParaRPr>
          </a:p>
        </p:txBody>
      </p:sp>
      <p:pic>
        <p:nvPicPr>
          <p:cNvPr id="5124" name="Picture 2"/>
          <p:cNvPicPr>
            <a:picLocks noChangeAspect="1" noChangeArrowheads="1"/>
          </p:cNvPicPr>
          <p:nvPr/>
        </p:nvPicPr>
        <p:blipFill>
          <a:blip r:embed="rId3" cstate="print"/>
          <a:srcRect l="20197" t="27188" r="18925" b="17688"/>
          <a:stretch>
            <a:fillRect/>
          </a:stretch>
        </p:blipFill>
        <p:spPr bwMode="auto">
          <a:xfrm>
            <a:off x="0" y="1628775"/>
            <a:ext cx="9144000" cy="446405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</p:pic>
      <p:sp>
        <p:nvSpPr>
          <p:cNvPr id="5125" name="CaixaDeTexto 6"/>
          <p:cNvSpPr txBox="1">
            <a:spLocks noChangeArrowheads="1"/>
          </p:cNvSpPr>
          <p:nvPr/>
        </p:nvSpPr>
        <p:spPr bwMode="auto">
          <a:xfrm>
            <a:off x="3276600" y="260350"/>
            <a:ext cx="4608513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pt-BR" i="1"/>
              <a:t>Estrutura do Project Browser</a:t>
            </a:r>
          </a:p>
        </p:txBody>
      </p:sp>
    </p:spTree>
  </p:cSld>
  <p:clrMapOvr>
    <a:masterClrMapping/>
  </p:clrMapOvr>
  <p:transition spd="med" advClick="0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8" name="Text Box 42"/>
          <p:cNvSpPr txBox="1">
            <a:spLocks noChangeArrowheads="1"/>
          </p:cNvSpPr>
          <p:nvPr/>
        </p:nvSpPr>
        <p:spPr bwMode="auto">
          <a:xfrm>
            <a:off x="5651500" y="1689100"/>
            <a:ext cx="3024188" cy="138588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 algn="l" defTabSz="762000">
              <a:lnSpc>
                <a:spcPct val="120000"/>
              </a:lnSpc>
              <a:buFont typeface="Arial" pitchFamily="34" charset="0"/>
              <a:buChar char="•"/>
              <a:tabLst>
                <a:tab pos="857250" algn="l"/>
                <a:tab pos="1333500" algn="l"/>
                <a:tab pos="1714500" algn="l"/>
              </a:tabLst>
              <a:defRPr/>
            </a:pPr>
            <a:r>
              <a:rPr lang="en-US" sz="14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Ap</a:t>
            </a:r>
            <a:r>
              <a:rPr lang="pt-BR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ós a instalação do Software</a:t>
            </a:r>
          </a:p>
          <a:p>
            <a:pPr algn="l" defTabSz="762000">
              <a:lnSpc>
                <a:spcPct val="120000"/>
              </a:lnSpc>
              <a:tabLst>
                <a:tab pos="857250" algn="l"/>
                <a:tab pos="1333500" algn="l"/>
                <a:tab pos="1714500" algn="l"/>
              </a:tabLst>
              <a:defRPr/>
            </a:pPr>
            <a:r>
              <a:rPr lang="pt-BR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Unity Pro. Execute-o</a:t>
            </a:r>
          </a:p>
          <a:p>
            <a:pPr algn="l" defTabSz="762000">
              <a:lnSpc>
                <a:spcPct val="120000"/>
              </a:lnSpc>
              <a:tabLst>
                <a:tab pos="857250" algn="l"/>
                <a:tab pos="1333500" algn="l"/>
                <a:tab pos="1714500" algn="l"/>
              </a:tabLst>
              <a:defRPr/>
            </a:pPr>
            <a:r>
              <a:rPr lang="pt-BR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Através do menu iniciar.</a:t>
            </a:r>
          </a:p>
          <a:p>
            <a:pPr algn="l" defTabSz="762000">
              <a:lnSpc>
                <a:spcPct val="120000"/>
              </a:lnSpc>
              <a:tabLst>
                <a:tab pos="857250" algn="l"/>
                <a:tab pos="1333500" algn="l"/>
                <a:tab pos="1714500" algn="l"/>
              </a:tabLst>
              <a:defRPr/>
            </a:pPr>
            <a:r>
              <a:rPr lang="pt-BR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Schneider Electric - Socollaborative-</a:t>
            </a:r>
          </a:p>
          <a:p>
            <a:pPr algn="l" defTabSz="762000">
              <a:lnSpc>
                <a:spcPct val="120000"/>
              </a:lnSpc>
              <a:tabLst>
                <a:tab pos="857250" algn="l"/>
                <a:tab pos="1333500" algn="l"/>
                <a:tab pos="1714500" algn="l"/>
              </a:tabLst>
              <a:defRPr/>
            </a:pPr>
            <a:r>
              <a:rPr lang="pt-BR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Unity Pro - Unity Pro M</a:t>
            </a:r>
          </a:p>
        </p:txBody>
      </p:sp>
      <p:pic>
        <p:nvPicPr>
          <p:cNvPr id="6147" name="Picture 62"/>
          <p:cNvPicPr>
            <a:picLocks noChangeAspect="1" noChangeArrowheads="1"/>
          </p:cNvPicPr>
          <p:nvPr/>
        </p:nvPicPr>
        <p:blipFill>
          <a:blip r:embed="rId3" cstate="print"/>
          <a:srcRect l="21303" t="30141" r="41344" b="28516"/>
          <a:stretch>
            <a:fillRect/>
          </a:stretch>
        </p:blipFill>
        <p:spPr bwMode="auto">
          <a:xfrm>
            <a:off x="71438" y="1341438"/>
            <a:ext cx="5580062" cy="4535487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</p:pic>
      <p:sp>
        <p:nvSpPr>
          <p:cNvPr id="6148" name="CaixaDeTexto 11"/>
          <p:cNvSpPr txBox="1">
            <a:spLocks noChangeArrowheads="1"/>
          </p:cNvSpPr>
          <p:nvPr/>
        </p:nvSpPr>
        <p:spPr bwMode="auto">
          <a:xfrm>
            <a:off x="3132138" y="404813"/>
            <a:ext cx="4608512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pt-BR" i="1"/>
              <a:t>Abrindo o Software Unity Pro M</a:t>
            </a:r>
          </a:p>
        </p:txBody>
      </p:sp>
      <p:sp>
        <p:nvSpPr>
          <p:cNvPr id="13" name="AutoShape 25">
            <a:hlinkClick r:id="" action="ppaction://hlinkshowjump?jump=lastslideviewed" highlightClick="1"/>
          </p:cNvPr>
          <p:cNvSpPr>
            <a:spLocks noChangeArrowheads="1"/>
          </p:cNvSpPr>
          <p:nvPr/>
        </p:nvSpPr>
        <p:spPr bwMode="auto">
          <a:xfrm>
            <a:off x="6705600" y="6553200"/>
            <a:ext cx="533400" cy="152400"/>
          </a:xfrm>
          <a:prstGeom prst="actionButtonBackPrevious">
            <a:avLst/>
          </a:prstGeom>
          <a:gradFill rotWithShape="0">
            <a:gsLst>
              <a:gs pos="0">
                <a:srgbClr val="C5FFE2"/>
              </a:gs>
              <a:gs pos="100000">
                <a:schemeClr val="bg1"/>
              </a:gs>
            </a:gsLst>
            <a:lin ang="5400000" scaled="1"/>
          </a:gra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defTabSz="762000">
              <a:spcBef>
                <a:spcPct val="50000"/>
              </a:spcBef>
              <a:defRPr/>
            </a:pPr>
            <a:endParaRPr lang="pt-BR" sz="2000" b="1"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</a:endParaRPr>
          </a:p>
        </p:txBody>
      </p:sp>
      <p:sp>
        <p:nvSpPr>
          <p:cNvPr id="14" name="AutoShape 60">
            <a:hlinkClick r:id="" action="ppaction://hlinkshowjump?jump=nextslide" highlightClick="1"/>
          </p:cNvPr>
          <p:cNvSpPr>
            <a:spLocks noChangeArrowheads="1"/>
          </p:cNvSpPr>
          <p:nvPr/>
        </p:nvSpPr>
        <p:spPr bwMode="auto">
          <a:xfrm>
            <a:off x="7467600" y="6553200"/>
            <a:ext cx="533400" cy="152400"/>
          </a:xfrm>
          <a:prstGeom prst="actionButtonForwardNext">
            <a:avLst/>
          </a:prstGeom>
          <a:gradFill rotWithShape="0">
            <a:gsLst>
              <a:gs pos="0">
                <a:srgbClr val="C5FFE2"/>
              </a:gs>
              <a:gs pos="100000">
                <a:schemeClr val="bg1"/>
              </a:gs>
            </a:gsLst>
            <a:lin ang="5400000" scaled="1"/>
          </a:gra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defTabSz="762000">
              <a:spcBef>
                <a:spcPct val="50000"/>
              </a:spcBef>
              <a:defRPr/>
            </a:pPr>
            <a:endParaRPr lang="pt-BR" sz="2000" b="1"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</a:endParaRPr>
          </a:p>
        </p:txBody>
      </p:sp>
    </p:spTree>
  </p:cSld>
  <p:clrMapOvr>
    <a:masterClrMapping/>
  </p:clrMapOvr>
  <p:transition spd="med" advClick="0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70" name="Grupo 33"/>
          <p:cNvGrpSpPr>
            <a:grpSpLocks/>
          </p:cNvGrpSpPr>
          <p:nvPr/>
        </p:nvGrpSpPr>
        <p:grpSpPr bwMode="auto">
          <a:xfrm>
            <a:off x="0" y="1196975"/>
            <a:ext cx="2916238" cy="2736850"/>
            <a:chOff x="0" y="1196752"/>
            <a:chExt cx="2915816" cy="2736304"/>
          </a:xfrm>
        </p:grpSpPr>
        <p:pic>
          <p:nvPicPr>
            <p:cNvPr id="7183" name="Picture 3"/>
            <p:cNvPicPr>
              <a:picLocks noChangeAspect="1" noChangeArrowheads="1"/>
            </p:cNvPicPr>
            <p:nvPr/>
          </p:nvPicPr>
          <p:blipFill>
            <a:blip r:embed="rId2" cstate="print"/>
            <a:srcRect r="77589" b="62968"/>
            <a:stretch>
              <a:fillRect/>
            </a:stretch>
          </p:blipFill>
          <p:spPr bwMode="auto">
            <a:xfrm>
              <a:off x="0" y="1196752"/>
              <a:ext cx="2915816" cy="2736304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</p:pic>
        <p:sp>
          <p:nvSpPr>
            <p:cNvPr id="7184" name="CaixaDeTexto 25"/>
            <p:cNvSpPr txBox="1">
              <a:spLocks noChangeArrowheads="1"/>
            </p:cNvSpPr>
            <p:nvPr/>
          </p:nvSpPr>
          <p:spPr bwMode="auto">
            <a:xfrm>
              <a:off x="2483768" y="2420888"/>
              <a:ext cx="288032" cy="430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r>
                <a:rPr lang="pt-BR" sz="2800"/>
                <a:t>1</a:t>
              </a:r>
            </a:p>
          </p:txBody>
        </p:sp>
      </p:grpSp>
      <p:grpSp>
        <p:nvGrpSpPr>
          <p:cNvPr id="7171" name="Grupo 34"/>
          <p:cNvGrpSpPr>
            <a:grpSpLocks/>
          </p:cNvGrpSpPr>
          <p:nvPr/>
        </p:nvGrpSpPr>
        <p:grpSpPr bwMode="auto">
          <a:xfrm>
            <a:off x="0" y="4797425"/>
            <a:ext cx="6227763" cy="1584325"/>
            <a:chOff x="0" y="4797152"/>
            <a:chExt cx="6228184" cy="1584176"/>
          </a:xfrm>
        </p:grpSpPr>
        <p:pic>
          <p:nvPicPr>
            <p:cNvPr id="7181" name="Picture 4"/>
            <p:cNvPicPr>
              <a:picLocks noChangeAspect="1" noChangeArrowheads="1"/>
            </p:cNvPicPr>
            <p:nvPr/>
          </p:nvPicPr>
          <p:blipFill>
            <a:blip r:embed="rId3" cstate="print"/>
            <a:srcRect l="22328" t="9641" r="22328" b="56891"/>
            <a:stretch>
              <a:fillRect/>
            </a:stretch>
          </p:blipFill>
          <p:spPr bwMode="auto">
            <a:xfrm>
              <a:off x="0" y="4797152"/>
              <a:ext cx="6228184" cy="1584176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</p:pic>
        <p:sp>
          <p:nvSpPr>
            <p:cNvPr id="7182" name="CaixaDeTexto 27"/>
            <p:cNvSpPr txBox="1">
              <a:spLocks noChangeArrowheads="1"/>
            </p:cNvSpPr>
            <p:nvPr/>
          </p:nvSpPr>
          <p:spPr bwMode="auto">
            <a:xfrm>
              <a:off x="5220072" y="5949280"/>
              <a:ext cx="288032" cy="430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r>
                <a:rPr lang="pt-BR" sz="2800"/>
                <a:t>2</a:t>
              </a:r>
            </a:p>
          </p:txBody>
        </p:sp>
      </p:grpSp>
      <p:grpSp>
        <p:nvGrpSpPr>
          <p:cNvPr id="7172" name="Grupo 35"/>
          <p:cNvGrpSpPr>
            <a:grpSpLocks/>
          </p:cNvGrpSpPr>
          <p:nvPr/>
        </p:nvGrpSpPr>
        <p:grpSpPr bwMode="auto">
          <a:xfrm>
            <a:off x="6227763" y="1125538"/>
            <a:ext cx="2916237" cy="4535487"/>
            <a:chOff x="6228184" y="1124744"/>
            <a:chExt cx="2915816" cy="4536504"/>
          </a:xfrm>
        </p:grpSpPr>
        <p:pic>
          <p:nvPicPr>
            <p:cNvPr id="7179" name="Picture 5"/>
            <p:cNvPicPr>
              <a:picLocks noChangeAspect="1" noChangeArrowheads="1"/>
            </p:cNvPicPr>
            <p:nvPr/>
          </p:nvPicPr>
          <p:blipFill>
            <a:blip r:embed="rId4" cstate="print"/>
            <a:srcRect t="13579" r="74904" b="30313"/>
            <a:stretch>
              <a:fillRect/>
            </a:stretch>
          </p:blipFill>
          <p:spPr bwMode="auto">
            <a:xfrm>
              <a:off x="6228184" y="1124744"/>
              <a:ext cx="2915816" cy="4536504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</p:pic>
        <p:sp>
          <p:nvSpPr>
            <p:cNvPr id="7180" name="CaixaDeTexto 29"/>
            <p:cNvSpPr txBox="1">
              <a:spLocks noChangeArrowheads="1"/>
            </p:cNvSpPr>
            <p:nvPr/>
          </p:nvSpPr>
          <p:spPr bwMode="auto">
            <a:xfrm>
              <a:off x="8172400" y="4365104"/>
              <a:ext cx="288032" cy="430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r>
                <a:rPr lang="pt-BR" sz="2800"/>
                <a:t>3</a:t>
              </a:r>
            </a:p>
          </p:txBody>
        </p:sp>
      </p:grpSp>
      <p:sp>
        <p:nvSpPr>
          <p:cNvPr id="32" name="CaixaDeTexto 31"/>
          <p:cNvSpPr txBox="1"/>
          <p:nvPr/>
        </p:nvSpPr>
        <p:spPr>
          <a:xfrm>
            <a:off x="2843213" y="1125538"/>
            <a:ext cx="3313112" cy="35385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342900" indent="-342900" algn="just">
              <a:buFont typeface="+mj-lt"/>
              <a:buAutoNum type="arabicPeriod"/>
              <a:defRPr/>
            </a:pPr>
            <a:r>
              <a:rPr lang="pt-BR" sz="1400" dirty="0"/>
              <a:t>Escolha a opção New...no menu  File.</a:t>
            </a:r>
          </a:p>
          <a:p>
            <a:pPr marL="342900" indent="-342900" algn="just">
              <a:buFont typeface="+mj-lt"/>
              <a:buAutoNum type="arabicPeriod"/>
              <a:defRPr/>
            </a:pPr>
            <a:r>
              <a:rPr lang="pt-BR" sz="1400" dirty="0"/>
              <a:t>Escolha o processador (CPU) adequada, no caso do IFMT o modelo correto é BMX P34 2010 (CPU com Modbus e CANOpen integrados e 4MB de memória).</a:t>
            </a:r>
          </a:p>
          <a:p>
            <a:pPr marL="342900" indent="-342900" algn="just">
              <a:buFont typeface="+mj-lt"/>
              <a:buAutoNum type="arabicPeriod"/>
              <a:defRPr/>
            </a:pPr>
            <a:r>
              <a:rPr lang="pt-BR" sz="1400" dirty="0"/>
              <a:t>O projeto será criado e a interface de trabalho será atualizada com o novo projeto. Será mostrado o </a:t>
            </a:r>
            <a:r>
              <a:rPr lang="pt-BR" sz="1400" i="1" dirty="0"/>
              <a:t>Project Brawser </a:t>
            </a:r>
            <a:r>
              <a:rPr lang="pt-BR" sz="1400" dirty="0"/>
              <a:t>com a visão estrutural do projeto, onde teremos acesso a configuração, blocos, variáveis, Redes, </a:t>
            </a:r>
            <a:r>
              <a:rPr lang="pt-BR" sz="1400" dirty="0" err="1"/>
              <a:t>Motion</a:t>
            </a:r>
            <a:r>
              <a:rPr lang="pt-BR" sz="1400" dirty="0"/>
              <a:t>, ao Programa (secções de programa), tabelas de animação, telas de operação e documentação.</a:t>
            </a:r>
            <a:r>
              <a:rPr lang="pt-BR" sz="1400" i="1" dirty="0"/>
              <a:t> </a:t>
            </a:r>
          </a:p>
          <a:p>
            <a:pPr algn="just">
              <a:buFont typeface="Arial" pitchFamily="34" charset="0"/>
              <a:buChar char="•"/>
              <a:defRPr/>
            </a:pPr>
            <a:endParaRPr lang="pt-BR" sz="1400" dirty="0"/>
          </a:p>
        </p:txBody>
      </p:sp>
      <p:sp>
        <p:nvSpPr>
          <p:cNvPr id="7174" name="CaixaDeTexto 32"/>
          <p:cNvSpPr txBox="1">
            <a:spLocks noChangeArrowheads="1"/>
          </p:cNvSpPr>
          <p:nvPr/>
        </p:nvSpPr>
        <p:spPr bwMode="auto">
          <a:xfrm>
            <a:off x="3059113" y="333375"/>
            <a:ext cx="3600450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pt-BR" i="1"/>
              <a:t>Criando um novo projeto...</a:t>
            </a:r>
          </a:p>
        </p:txBody>
      </p:sp>
      <p:sp>
        <p:nvSpPr>
          <p:cNvPr id="37" name="Elipse 36"/>
          <p:cNvSpPr/>
          <p:nvPr/>
        </p:nvSpPr>
        <p:spPr bwMode="auto">
          <a:xfrm>
            <a:off x="0" y="1412875"/>
            <a:ext cx="3095625" cy="720725"/>
          </a:xfrm>
          <a:prstGeom prst="ellipse">
            <a:avLst/>
          </a:prstGeom>
          <a:noFill/>
          <a:ln w="19050" cap="flat" cmpd="sng" algn="ctr">
            <a:solidFill>
              <a:schemeClr val="accent6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endParaRPr lang="pt-BR"/>
          </a:p>
        </p:txBody>
      </p:sp>
      <p:sp>
        <p:nvSpPr>
          <p:cNvPr id="38" name="Elipse 37"/>
          <p:cNvSpPr/>
          <p:nvPr/>
        </p:nvSpPr>
        <p:spPr bwMode="auto">
          <a:xfrm>
            <a:off x="323850" y="5373688"/>
            <a:ext cx="5111750" cy="649287"/>
          </a:xfrm>
          <a:prstGeom prst="ellipse">
            <a:avLst/>
          </a:prstGeom>
          <a:noFill/>
          <a:ln w="19050" cap="flat" cmpd="sng" algn="ctr">
            <a:solidFill>
              <a:schemeClr val="accent6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endParaRPr lang="pt-BR"/>
          </a:p>
        </p:txBody>
      </p:sp>
      <p:sp>
        <p:nvSpPr>
          <p:cNvPr id="39" name="AutoShape 25">
            <a:hlinkClick r:id="" action="ppaction://hlinkshowjump?jump=lastslideviewed" highlightClick="1"/>
          </p:cNvPr>
          <p:cNvSpPr>
            <a:spLocks noChangeArrowheads="1"/>
          </p:cNvSpPr>
          <p:nvPr/>
        </p:nvSpPr>
        <p:spPr bwMode="auto">
          <a:xfrm>
            <a:off x="6705600" y="6553200"/>
            <a:ext cx="533400" cy="152400"/>
          </a:xfrm>
          <a:prstGeom prst="actionButtonBackPrevious">
            <a:avLst/>
          </a:prstGeom>
          <a:gradFill rotWithShape="0">
            <a:gsLst>
              <a:gs pos="0">
                <a:srgbClr val="C5FFE2"/>
              </a:gs>
              <a:gs pos="100000">
                <a:schemeClr val="bg1"/>
              </a:gs>
            </a:gsLst>
            <a:lin ang="5400000" scaled="1"/>
          </a:gra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defTabSz="762000">
              <a:spcBef>
                <a:spcPct val="50000"/>
              </a:spcBef>
              <a:defRPr/>
            </a:pPr>
            <a:endParaRPr lang="pt-BR" sz="2000" b="1"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</a:endParaRPr>
          </a:p>
        </p:txBody>
      </p:sp>
      <p:sp>
        <p:nvSpPr>
          <p:cNvPr id="40" name="AutoShape 60">
            <a:hlinkClick r:id="" action="ppaction://hlinkshowjump?jump=nextslide" highlightClick="1"/>
          </p:cNvPr>
          <p:cNvSpPr>
            <a:spLocks noChangeArrowheads="1"/>
          </p:cNvSpPr>
          <p:nvPr/>
        </p:nvSpPr>
        <p:spPr bwMode="auto">
          <a:xfrm>
            <a:off x="7467600" y="6553200"/>
            <a:ext cx="533400" cy="152400"/>
          </a:xfrm>
          <a:prstGeom prst="actionButtonForwardNext">
            <a:avLst/>
          </a:prstGeom>
          <a:gradFill rotWithShape="0">
            <a:gsLst>
              <a:gs pos="0">
                <a:srgbClr val="C5FFE2"/>
              </a:gs>
              <a:gs pos="100000">
                <a:schemeClr val="bg1"/>
              </a:gs>
            </a:gsLst>
            <a:lin ang="5400000" scaled="1"/>
          </a:gra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defTabSz="762000">
              <a:spcBef>
                <a:spcPct val="50000"/>
              </a:spcBef>
              <a:defRPr/>
            </a:pPr>
            <a:endParaRPr lang="pt-BR" sz="2000" b="1"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</a:endParaRPr>
          </a:p>
        </p:txBody>
      </p:sp>
    </p:spTree>
  </p:cSld>
  <p:clrMapOvr>
    <a:masterClrMapping/>
  </p:clrMapOvr>
  <p:transition spd="med" advClick="0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94" name="Grupo 18"/>
          <p:cNvGrpSpPr>
            <a:grpSpLocks/>
          </p:cNvGrpSpPr>
          <p:nvPr/>
        </p:nvGrpSpPr>
        <p:grpSpPr bwMode="auto">
          <a:xfrm>
            <a:off x="4211638" y="1628775"/>
            <a:ext cx="4752975" cy="2663825"/>
            <a:chOff x="2843808" y="1700808"/>
            <a:chExt cx="4752528" cy="2663135"/>
          </a:xfrm>
        </p:grpSpPr>
        <p:pic>
          <p:nvPicPr>
            <p:cNvPr id="8208" name="Picture 18"/>
            <p:cNvPicPr>
              <a:picLocks noChangeAspect="1" noChangeArrowheads="1"/>
            </p:cNvPicPr>
            <p:nvPr/>
          </p:nvPicPr>
          <p:blipFill>
            <a:blip r:embed="rId2" cstate="print"/>
            <a:srcRect l="25731" t="15375" r="37743" b="49188"/>
            <a:stretch>
              <a:fillRect/>
            </a:stretch>
          </p:blipFill>
          <p:spPr bwMode="auto">
            <a:xfrm>
              <a:off x="2843808" y="1700808"/>
              <a:ext cx="4752528" cy="2592288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</p:pic>
        <p:sp>
          <p:nvSpPr>
            <p:cNvPr id="8209" name="CaixaDeTexto 15"/>
            <p:cNvSpPr txBox="1">
              <a:spLocks noChangeArrowheads="1"/>
            </p:cNvSpPr>
            <p:nvPr/>
          </p:nvSpPr>
          <p:spPr bwMode="auto">
            <a:xfrm>
              <a:off x="3419872" y="2132856"/>
              <a:ext cx="288032" cy="430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r>
                <a:rPr lang="pt-BR" sz="2800"/>
                <a:t>2</a:t>
              </a:r>
            </a:p>
          </p:txBody>
        </p:sp>
        <p:sp>
          <p:nvSpPr>
            <p:cNvPr id="8210" name="CaixaDeTexto 16"/>
            <p:cNvSpPr txBox="1">
              <a:spLocks noChangeArrowheads="1"/>
            </p:cNvSpPr>
            <p:nvPr/>
          </p:nvSpPr>
          <p:spPr bwMode="auto">
            <a:xfrm>
              <a:off x="3923928" y="3933056"/>
              <a:ext cx="3528392" cy="430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 marL="342900" indent="-342900" algn="just"/>
              <a:r>
                <a:rPr lang="pt-BR" sz="1400"/>
                <a:t>2. Duplo clique  para modificar o tamanho do Rack</a:t>
              </a:r>
            </a:p>
          </p:txBody>
        </p:sp>
        <p:sp>
          <p:nvSpPr>
            <p:cNvPr id="18" name="Elipse 17"/>
            <p:cNvSpPr/>
            <p:nvPr/>
          </p:nvSpPr>
          <p:spPr bwMode="auto">
            <a:xfrm>
              <a:off x="2843808" y="2745112"/>
              <a:ext cx="1007967" cy="649120"/>
            </a:xfrm>
            <a:prstGeom prst="ellipse">
              <a:avLst/>
            </a:prstGeom>
            <a:noFill/>
            <a:ln w="28575" cap="flat" cmpd="sng" algn="ctr">
              <a:solidFill>
                <a:schemeClr val="accent6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>
              <a:spAutoFit/>
            </a:bodyPr>
            <a:lstStyle/>
            <a:p>
              <a:pPr>
                <a:defRPr/>
              </a:pPr>
              <a:endParaRPr lang="pt-BR"/>
            </a:p>
          </p:txBody>
        </p:sp>
      </p:grpSp>
      <p:grpSp>
        <p:nvGrpSpPr>
          <p:cNvPr id="8195" name="Grupo 26"/>
          <p:cNvGrpSpPr>
            <a:grpSpLocks/>
          </p:cNvGrpSpPr>
          <p:nvPr/>
        </p:nvGrpSpPr>
        <p:grpSpPr bwMode="auto">
          <a:xfrm>
            <a:off x="0" y="1196975"/>
            <a:ext cx="7667625" cy="1944688"/>
            <a:chOff x="0" y="1196752"/>
            <a:chExt cx="7668344" cy="1944216"/>
          </a:xfrm>
        </p:grpSpPr>
        <p:pic>
          <p:nvPicPr>
            <p:cNvPr id="8204" name="Picture 5"/>
            <p:cNvPicPr>
              <a:picLocks noChangeAspect="1" noChangeArrowheads="1"/>
            </p:cNvPicPr>
            <p:nvPr/>
          </p:nvPicPr>
          <p:blipFill>
            <a:blip r:embed="rId3" cstate="print"/>
            <a:srcRect t="13579" r="82341" b="62375"/>
            <a:stretch>
              <a:fillRect/>
            </a:stretch>
          </p:blipFill>
          <p:spPr bwMode="auto">
            <a:xfrm>
              <a:off x="0" y="1196752"/>
              <a:ext cx="2051720" cy="1944216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</p:pic>
        <p:sp>
          <p:nvSpPr>
            <p:cNvPr id="8205" name="CaixaDeTexto 11"/>
            <p:cNvSpPr txBox="1">
              <a:spLocks noChangeArrowheads="1"/>
            </p:cNvSpPr>
            <p:nvPr/>
          </p:nvSpPr>
          <p:spPr bwMode="auto">
            <a:xfrm>
              <a:off x="1187624" y="1268760"/>
              <a:ext cx="288032" cy="430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r>
                <a:rPr lang="pt-BR" sz="2800"/>
                <a:t>1</a:t>
              </a:r>
            </a:p>
          </p:txBody>
        </p:sp>
        <p:sp>
          <p:nvSpPr>
            <p:cNvPr id="8206" name="CaixaDeTexto 13"/>
            <p:cNvSpPr txBox="1">
              <a:spLocks noChangeArrowheads="1"/>
            </p:cNvSpPr>
            <p:nvPr/>
          </p:nvSpPr>
          <p:spPr bwMode="auto">
            <a:xfrm>
              <a:off x="1547664" y="1268760"/>
              <a:ext cx="6120680" cy="430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 marL="342900" indent="-342900" algn="just">
                <a:buFont typeface="Calibri" pitchFamily="34" charset="0"/>
                <a:buAutoNum type="arabicPeriod"/>
              </a:pPr>
              <a:r>
                <a:rPr lang="pt-BR" sz="1400"/>
                <a:t>Duplo clique  na opção Configuration para abrir a tela PLC Bus onde poderemos configurar o Rack do CLP.</a:t>
              </a:r>
            </a:p>
          </p:txBody>
        </p:sp>
        <p:sp>
          <p:nvSpPr>
            <p:cNvPr id="13" name="Elipse 12"/>
            <p:cNvSpPr/>
            <p:nvPr/>
          </p:nvSpPr>
          <p:spPr bwMode="auto">
            <a:xfrm>
              <a:off x="539801" y="1844295"/>
              <a:ext cx="1008158" cy="360276"/>
            </a:xfrm>
            <a:prstGeom prst="ellipse">
              <a:avLst/>
            </a:prstGeom>
            <a:noFill/>
            <a:ln w="28575" cap="flat" cmpd="sng" algn="ctr">
              <a:solidFill>
                <a:schemeClr val="accent6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>
              <a:spAutoFit/>
            </a:bodyPr>
            <a:lstStyle/>
            <a:p>
              <a:pPr>
                <a:defRPr/>
              </a:pPr>
              <a:endParaRPr lang="pt-BR"/>
            </a:p>
          </p:txBody>
        </p:sp>
      </p:grpSp>
      <p:grpSp>
        <p:nvGrpSpPr>
          <p:cNvPr id="8196" name="Grupo 25"/>
          <p:cNvGrpSpPr>
            <a:grpSpLocks/>
          </p:cNvGrpSpPr>
          <p:nvPr/>
        </p:nvGrpSpPr>
        <p:grpSpPr bwMode="auto">
          <a:xfrm>
            <a:off x="2916238" y="4221163"/>
            <a:ext cx="6192837" cy="2160587"/>
            <a:chOff x="2915816" y="4221088"/>
            <a:chExt cx="6192688" cy="2160024"/>
          </a:xfrm>
        </p:grpSpPr>
        <p:pic>
          <p:nvPicPr>
            <p:cNvPr id="8200" name="Picture 19"/>
            <p:cNvPicPr>
              <a:picLocks noChangeAspect="1" noChangeArrowheads="1"/>
            </p:cNvPicPr>
            <p:nvPr/>
          </p:nvPicPr>
          <p:blipFill>
            <a:blip r:embed="rId4" cstate="print"/>
            <a:srcRect l="21774" t="11610" r="22882" b="56891"/>
            <a:stretch>
              <a:fillRect/>
            </a:stretch>
          </p:blipFill>
          <p:spPr bwMode="auto">
            <a:xfrm>
              <a:off x="2915816" y="4221088"/>
              <a:ext cx="6192688" cy="2160024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</p:pic>
        <p:sp>
          <p:nvSpPr>
            <p:cNvPr id="8201" name="CaixaDeTexto 22"/>
            <p:cNvSpPr txBox="1">
              <a:spLocks noChangeArrowheads="1"/>
            </p:cNvSpPr>
            <p:nvPr/>
          </p:nvSpPr>
          <p:spPr bwMode="auto">
            <a:xfrm>
              <a:off x="4788024" y="4581128"/>
              <a:ext cx="288032" cy="430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r>
                <a:rPr lang="pt-BR" sz="2800"/>
                <a:t>3</a:t>
              </a:r>
            </a:p>
          </p:txBody>
        </p:sp>
        <p:sp>
          <p:nvSpPr>
            <p:cNvPr id="24" name="Elipse 23"/>
            <p:cNvSpPr/>
            <p:nvPr/>
          </p:nvSpPr>
          <p:spPr bwMode="auto">
            <a:xfrm>
              <a:off x="3492064" y="5516150"/>
              <a:ext cx="5400545" cy="649118"/>
            </a:xfrm>
            <a:prstGeom prst="ellipse">
              <a:avLst/>
            </a:prstGeom>
            <a:noFill/>
            <a:ln w="28575" cap="flat" cmpd="sng" algn="ctr">
              <a:solidFill>
                <a:schemeClr val="accent6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>
              <a:spAutoFit/>
            </a:bodyPr>
            <a:lstStyle/>
            <a:p>
              <a:pPr>
                <a:defRPr/>
              </a:pPr>
              <a:endParaRPr lang="pt-BR"/>
            </a:p>
          </p:txBody>
        </p:sp>
        <p:sp>
          <p:nvSpPr>
            <p:cNvPr id="8203" name="CaixaDeTexto 24"/>
            <p:cNvSpPr txBox="1">
              <a:spLocks noChangeArrowheads="1"/>
            </p:cNvSpPr>
            <p:nvPr/>
          </p:nvSpPr>
          <p:spPr bwMode="auto">
            <a:xfrm>
              <a:off x="4220344" y="4869160"/>
              <a:ext cx="3664024" cy="2166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 marL="342900" indent="-342900" algn="just"/>
              <a:r>
                <a:rPr lang="pt-BR" sz="1400"/>
                <a:t>3.   Escolha o tipo de Rack e dê um duplo clique</a:t>
              </a:r>
            </a:p>
          </p:txBody>
        </p:sp>
      </p:grpSp>
      <p:sp>
        <p:nvSpPr>
          <p:cNvPr id="8197" name="CaixaDeTexto 27"/>
          <p:cNvSpPr txBox="1">
            <a:spLocks noChangeArrowheads="1"/>
          </p:cNvSpPr>
          <p:nvPr/>
        </p:nvSpPr>
        <p:spPr bwMode="auto">
          <a:xfrm>
            <a:off x="3059113" y="333375"/>
            <a:ext cx="3960812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pt-BR" i="1"/>
              <a:t>Configurando o Rack do CLP</a:t>
            </a:r>
          </a:p>
        </p:txBody>
      </p:sp>
      <p:sp>
        <p:nvSpPr>
          <p:cNvPr id="30" name="AutoShape 25">
            <a:hlinkClick r:id="" action="ppaction://hlinkshowjump?jump=lastslideviewed" highlightClick="1"/>
          </p:cNvPr>
          <p:cNvSpPr>
            <a:spLocks noChangeArrowheads="1"/>
          </p:cNvSpPr>
          <p:nvPr/>
        </p:nvSpPr>
        <p:spPr bwMode="auto">
          <a:xfrm>
            <a:off x="6705600" y="6553200"/>
            <a:ext cx="533400" cy="152400"/>
          </a:xfrm>
          <a:prstGeom prst="actionButtonBackPrevious">
            <a:avLst/>
          </a:prstGeom>
          <a:gradFill rotWithShape="0">
            <a:gsLst>
              <a:gs pos="0">
                <a:srgbClr val="C5FFE2"/>
              </a:gs>
              <a:gs pos="100000">
                <a:schemeClr val="bg1"/>
              </a:gs>
            </a:gsLst>
            <a:lin ang="5400000" scaled="1"/>
          </a:gra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defTabSz="762000">
              <a:spcBef>
                <a:spcPct val="50000"/>
              </a:spcBef>
              <a:defRPr/>
            </a:pPr>
            <a:endParaRPr lang="pt-BR" sz="2000" b="1"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</a:endParaRPr>
          </a:p>
        </p:txBody>
      </p:sp>
      <p:sp>
        <p:nvSpPr>
          <p:cNvPr id="31" name="AutoShape 60">
            <a:hlinkClick r:id="" action="ppaction://hlinkshowjump?jump=nextslide" highlightClick="1"/>
          </p:cNvPr>
          <p:cNvSpPr>
            <a:spLocks noChangeArrowheads="1"/>
          </p:cNvSpPr>
          <p:nvPr/>
        </p:nvSpPr>
        <p:spPr bwMode="auto">
          <a:xfrm>
            <a:off x="7467600" y="6553200"/>
            <a:ext cx="533400" cy="152400"/>
          </a:xfrm>
          <a:prstGeom prst="actionButtonForwardNext">
            <a:avLst/>
          </a:prstGeom>
          <a:gradFill rotWithShape="0">
            <a:gsLst>
              <a:gs pos="0">
                <a:srgbClr val="C5FFE2"/>
              </a:gs>
              <a:gs pos="100000">
                <a:schemeClr val="bg1"/>
              </a:gs>
            </a:gsLst>
            <a:lin ang="5400000" scaled="1"/>
          </a:gra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defTabSz="762000">
              <a:spcBef>
                <a:spcPct val="50000"/>
              </a:spcBef>
              <a:defRPr/>
            </a:pPr>
            <a:endParaRPr lang="pt-BR" sz="2000" b="1"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</a:endParaRPr>
          </a:p>
        </p:txBody>
      </p:sp>
    </p:spTree>
  </p:cSld>
  <p:clrMapOvr>
    <a:masterClrMapping/>
  </p:clrMapOvr>
  <p:transition spd="med" advClick="0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CaixaDeTexto 24"/>
          <p:cNvSpPr txBox="1">
            <a:spLocks noChangeArrowheads="1"/>
          </p:cNvSpPr>
          <p:nvPr/>
        </p:nvSpPr>
        <p:spPr bwMode="auto">
          <a:xfrm>
            <a:off x="179388" y="4581525"/>
            <a:ext cx="4897437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marL="342900" indent="-342900" algn="just"/>
            <a:r>
              <a:rPr lang="pt-BR" sz="1400" b="1"/>
              <a:t>Rack 1 - </a:t>
            </a:r>
            <a:r>
              <a:rPr lang="pt-BR" sz="1400"/>
              <a:t>Escolha a placa adequada , no caso uma placa com 16 entradas digitais BMX DDI 1602 que é do tipo discreta (lógica digital) e portanto encontra-se no menu Discrete.</a:t>
            </a:r>
          </a:p>
        </p:txBody>
      </p:sp>
      <p:sp>
        <p:nvSpPr>
          <p:cNvPr id="9219" name="CaixaDeTexto 27"/>
          <p:cNvSpPr txBox="1">
            <a:spLocks noChangeArrowheads="1"/>
          </p:cNvSpPr>
          <p:nvPr/>
        </p:nvSpPr>
        <p:spPr bwMode="auto">
          <a:xfrm>
            <a:off x="3059113" y="333375"/>
            <a:ext cx="3960812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pt-BR" i="1"/>
              <a:t>Configurando o Rack do CLP</a:t>
            </a:r>
          </a:p>
        </p:txBody>
      </p:sp>
      <p:cxnSp>
        <p:nvCxnSpPr>
          <p:cNvPr id="9220" name="Conector de seta reta 26"/>
          <p:cNvCxnSpPr>
            <a:cxnSpLocks noChangeShapeType="1"/>
          </p:cNvCxnSpPr>
          <p:nvPr/>
        </p:nvCxnSpPr>
        <p:spPr bwMode="auto">
          <a:xfrm rot="10800000">
            <a:off x="1763713" y="2924175"/>
            <a:ext cx="1584325" cy="774700"/>
          </a:xfrm>
          <a:prstGeom prst="straightConnector1">
            <a:avLst/>
          </a:prstGeom>
          <a:noFill/>
          <a:ln w="19050" algn="ctr">
            <a:noFill/>
            <a:round/>
            <a:headEnd/>
            <a:tailEnd type="arrow" w="med" len="med"/>
          </a:ln>
        </p:spPr>
      </p:cxnSp>
      <p:grpSp>
        <p:nvGrpSpPr>
          <p:cNvPr id="9221" name="Grupo 57"/>
          <p:cNvGrpSpPr>
            <a:grpSpLocks/>
          </p:cNvGrpSpPr>
          <p:nvPr/>
        </p:nvGrpSpPr>
        <p:grpSpPr bwMode="auto">
          <a:xfrm>
            <a:off x="0" y="1052513"/>
            <a:ext cx="7451725" cy="3529012"/>
            <a:chOff x="0" y="1052736"/>
            <a:chExt cx="7452320" cy="3528392"/>
          </a:xfrm>
        </p:grpSpPr>
        <p:pic>
          <p:nvPicPr>
            <p:cNvPr id="9227" name="Picture 3"/>
            <p:cNvPicPr>
              <a:picLocks noChangeAspect="1" noChangeArrowheads="1"/>
            </p:cNvPicPr>
            <p:nvPr/>
          </p:nvPicPr>
          <p:blipFill>
            <a:blip r:embed="rId2" cstate="print"/>
            <a:srcRect l="25648" t="8656" r="16794" b="30313"/>
            <a:stretch>
              <a:fillRect/>
            </a:stretch>
          </p:blipFill>
          <p:spPr bwMode="auto">
            <a:xfrm>
              <a:off x="0" y="1052736"/>
              <a:ext cx="5040560" cy="3528392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</p:pic>
        <p:sp>
          <p:nvSpPr>
            <p:cNvPr id="24" name="Elipse 23"/>
            <p:cNvSpPr/>
            <p:nvPr/>
          </p:nvSpPr>
          <p:spPr bwMode="auto">
            <a:xfrm rot="5400000">
              <a:off x="1007463" y="2421673"/>
              <a:ext cx="899955" cy="323876"/>
            </a:xfrm>
            <a:prstGeom prst="ellipse">
              <a:avLst/>
            </a:prstGeom>
            <a:noFill/>
            <a:ln w="28575" cap="flat" cmpd="sng" algn="ctr">
              <a:solidFill>
                <a:schemeClr val="accent6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>
              <a:spAutoFit/>
            </a:bodyPr>
            <a:lstStyle/>
            <a:p>
              <a:pPr>
                <a:defRPr/>
              </a:pPr>
              <a:endParaRPr lang="pt-BR"/>
            </a:p>
          </p:txBody>
        </p:sp>
        <p:cxnSp>
          <p:nvCxnSpPr>
            <p:cNvPr id="32" name="Conector de seta reta 31"/>
            <p:cNvCxnSpPr/>
            <p:nvPr/>
          </p:nvCxnSpPr>
          <p:spPr bwMode="auto">
            <a:xfrm>
              <a:off x="1403462" y="2205059"/>
              <a:ext cx="1871812" cy="1152323"/>
            </a:xfrm>
            <a:prstGeom prst="straightConnector1">
              <a:avLst/>
            </a:prstGeom>
            <a:solidFill>
              <a:srgbClr val="D9EFD5"/>
            </a:solidFill>
            <a:ln w="28575" cap="flat" cmpd="sng" algn="ctr">
              <a:solidFill>
                <a:schemeClr val="accent6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</p:cxnSp>
        <p:cxnSp>
          <p:nvCxnSpPr>
            <p:cNvPr id="36" name="Conector de seta reta 35"/>
            <p:cNvCxnSpPr/>
            <p:nvPr/>
          </p:nvCxnSpPr>
          <p:spPr bwMode="auto">
            <a:xfrm rot="16200000" flipH="1">
              <a:off x="1402936" y="2421502"/>
              <a:ext cx="2088783" cy="1655895"/>
            </a:xfrm>
            <a:prstGeom prst="straightConnector1">
              <a:avLst/>
            </a:prstGeom>
            <a:solidFill>
              <a:srgbClr val="D9EFD5"/>
            </a:solidFill>
            <a:ln w="28575" cap="flat" cmpd="sng" algn="ctr">
              <a:solidFill>
                <a:schemeClr val="accent6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</p:cxnSp>
        <p:pic>
          <p:nvPicPr>
            <p:cNvPr id="9231" name="Picture 4"/>
            <p:cNvPicPr>
              <a:picLocks noChangeAspect="1" noChangeArrowheads="1"/>
            </p:cNvPicPr>
            <p:nvPr/>
          </p:nvPicPr>
          <p:blipFill>
            <a:blip r:embed="rId3" cstate="print"/>
            <a:srcRect l="56088" t="21454" r="12366" b="41141"/>
            <a:stretch>
              <a:fillRect/>
            </a:stretch>
          </p:blipFill>
          <p:spPr bwMode="auto">
            <a:xfrm>
              <a:off x="5148064" y="1124744"/>
              <a:ext cx="2304256" cy="2664296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</p:pic>
        <p:cxnSp>
          <p:nvCxnSpPr>
            <p:cNvPr id="40" name="Conector de seta reta 39"/>
            <p:cNvCxnSpPr/>
            <p:nvPr/>
          </p:nvCxnSpPr>
          <p:spPr bwMode="auto">
            <a:xfrm flipV="1">
              <a:off x="1908327" y="1844759"/>
              <a:ext cx="3743624" cy="360300"/>
            </a:xfrm>
            <a:prstGeom prst="straightConnector1">
              <a:avLst/>
            </a:prstGeom>
            <a:solidFill>
              <a:srgbClr val="D9EFD5"/>
            </a:solidFill>
            <a:ln w="28575" cap="flat" cmpd="sng" algn="ctr">
              <a:solidFill>
                <a:schemeClr val="accent6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</p:cxnSp>
        <p:cxnSp>
          <p:nvCxnSpPr>
            <p:cNvPr id="45" name="Conector de seta reta 44"/>
            <p:cNvCxnSpPr/>
            <p:nvPr/>
          </p:nvCxnSpPr>
          <p:spPr bwMode="auto">
            <a:xfrm>
              <a:off x="2195688" y="2276483"/>
              <a:ext cx="3527707" cy="144438"/>
            </a:xfrm>
            <a:prstGeom prst="straightConnector1">
              <a:avLst/>
            </a:prstGeom>
            <a:solidFill>
              <a:srgbClr val="D9EFD5"/>
            </a:solidFill>
            <a:ln w="28575" cap="flat" cmpd="sng" algn="ctr">
              <a:solidFill>
                <a:schemeClr val="accent6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</p:cxnSp>
        <p:sp>
          <p:nvSpPr>
            <p:cNvPr id="9234" name="CaixaDeTexto 22"/>
            <p:cNvSpPr txBox="1">
              <a:spLocks noChangeArrowheads="1"/>
            </p:cNvSpPr>
            <p:nvPr/>
          </p:nvSpPr>
          <p:spPr bwMode="auto">
            <a:xfrm>
              <a:off x="2627784" y="4221088"/>
              <a:ext cx="576064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 algn="just"/>
              <a:r>
                <a:rPr lang="pt-BR" sz="1400" b="1"/>
                <a:t>Rack 2</a:t>
              </a:r>
            </a:p>
          </p:txBody>
        </p:sp>
        <p:sp>
          <p:nvSpPr>
            <p:cNvPr id="9235" name="CaixaDeTexto 51"/>
            <p:cNvSpPr txBox="1">
              <a:spLocks noChangeArrowheads="1"/>
            </p:cNvSpPr>
            <p:nvPr/>
          </p:nvSpPr>
          <p:spPr bwMode="auto">
            <a:xfrm>
              <a:off x="2699792" y="3284984"/>
              <a:ext cx="576064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 algn="just"/>
              <a:r>
                <a:rPr lang="pt-BR" sz="1400" b="1"/>
                <a:t>Rack 1</a:t>
              </a:r>
            </a:p>
          </p:txBody>
        </p:sp>
        <p:sp>
          <p:nvSpPr>
            <p:cNvPr id="9236" name="CaixaDeTexto 52"/>
            <p:cNvSpPr txBox="1">
              <a:spLocks noChangeArrowheads="1"/>
            </p:cNvSpPr>
            <p:nvPr/>
          </p:nvSpPr>
          <p:spPr bwMode="auto">
            <a:xfrm>
              <a:off x="5076056" y="1916832"/>
              <a:ext cx="576064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 algn="just"/>
              <a:r>
                <a:rPr lang="pt-BR" sz="1400" b="1"/>
                <a:t>Rack 3</a:t>
              </a:r>
            </a:p>
          </p:txBody>
        </p:sp>
        <p:sp>
          <p:nvSpPr>
            <p:cNvPr id="9237" name="CaixaDeTexto 53"/>
            <p:cNvSpPr txBox="1">
              <a:spLocks noChangeArrowheads="1"/>
            </p:cNvSpPr>
            <p:nvPr/>
          </p:nvSpPr>
          <p:spPr bwMode="auto">
            <a:xfrm>
              <a:off x="5076056" y="2420888"/>
              <a:ext cx="576064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 algn="just"/>
              <a:r>
                <a:rPr lang="pt-BR" sz="1400" b="1"/>
                <a:t>Rack 4</a:t>
              </a:r>
            </a:p>
          </p:txBody>
        </p:sp>
      </p:grpSp>
      <p:sp>
        <p:nvSpPr>
          <p:cNvPr id="9222" name="CaixaDeTexto 54"/>
          <p:cNvSpPr txBox="1">
            <a:spLocks noChangeArrowheads="1"/>
          </p:cNvSpPr>
          <p:nvPr/>
        </p:nvSpPr>
        <p:spPr bwMode="auto">
          <a:xfrm>
            <a:off x="179388" y="5446713"/>
            <a:ext cx="4897437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marL="342900" indent="-342900" algn="just"/>
            <a:r>
              <a:rPr lang="pt-BR" sz="1400" b="1"/>
              <a:t>Rack 2 - </a:t>
            </a:r>
            <a:r>
              <a:rPr lang="pt-BR" sz="1400"/>
              <a:t>Escolha a placa adequada , no caso uma placa com 16 saidas digitais BMX DDO 1602 que é do tipo discreta (lógica digital) e portanto encontra-se no menu Discrete.</a:t>
            </a:r>
          </a:p>
        </p:txBody>
      </p:sp>
      <p:sp>
        <p:nvSpPr>
          <p:cNvPr id="9223" name="CaixaDeTexto 55"/>
          <p:cNvSpPr txBox="1">
            <a:spLocks noChangeArrowheads="1"/>
          </p:cNvSpPr>
          <p:nvPr/>
        </p:nvSpPr>
        <p:spPr bwMode="auto">
          <a:xfrm>
            <a:off x="5184775" y="3719513"/>
            <a:ext cx="3851275" cy="862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marL="342900" indent="-342900" algn="just"/>
            <a:r>
              <a:rPr lang="pt-BR" sz="1400" b="1"/>
              <a:t>Rack 3 - </a:t>
            </a:r>
            <a:r>
              <a:rPr lang="pt-BR" sz="1400"/>
              <a:t>Escolha a placa adequada , no caso uma placa com 04 entradas analógica BMX AMI 0410 que é do tipo analógica (lógica analógica) e portanto encontra-se no menu Analog.</a:t>
            </a:r>
          </a:p>
        </p:txBody>
      </p:sp>
      <p:sp>
        <p:nvSpPr>
          <p:cNvPr id="9224" name="CaixaDeTexto 56"/>
          <p:cNvSpPr txBox="1">
            <a:spLocks noChangeArrowheads="1"/>
          </p:cNvSpPr>
          <p:nvPr/>
        </p:nvSpPr>
        <p:spPr bwMode="auto">
          <a:xfrm>
            <a:off x="5184775" y="4727575"/>
            <a:ext cx="3851275" cy="862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marL="342900" indent="-342900" algn="just"/>
            <a:r>
              <a:rPr lang="pt-BR" sz="1400" b="1"/>
              <a:t>Rack 4 - </a:t>
            </a:r>
            <a:r>
              <a:rPr lang="pt-BR" sz="1400"/>
              <a:t>Escolha a placa adequada , no caso uma placa com 02 saídas analogicas BMX AMO 0210 que é do tipo analógica (lógica analógica) e portanto encontra-se no menu Analog.</a:t>
            </a:r>
          </a:p>
        </p:txBody>
      </p:sp>
      <p:sp>
        <p:nvSpPr>
          <p:cNvPr id="59" name="AutoShape 25">
            <a:hlinkClick r:id="" action="ppaction://hlinkshowjump?jump=lastslideviewed" highlightClick="1"/>
          </p:cNvPr>
          <p:cNvSpPr>
            <a:spLocks noChangeArrowheads="1"/>
          </p:cNvSpPr>
          <p:nvPr/>
        </p:nvSpPr>
        <p:spPr bwMode="auto">
          <a:xfrm>
            <a:off x="6705600" y="6553200"/>
            <a:ext cx="533400" cy="152400"/>
          </a:xfrm>
          <a:prstGeom prst="actionButtonBackPrevious">
            <a:avLst/>
          </a:prstGeom>
          <a:gradFill rotWithShape="0">
            <a:gsLst>
              <a:gs pos="0">
                <a:srgbClr val="C5FFE2"/>
              </a:gs>
              <a:gs pos="100000">
                <a:schemeClr val="bg1"/>
              </a:gs>
            </a:gsLst>
            <a:lin ang="5400000" scaled="1"/>
          </a:gra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defTabSz="762000">
              <a:spcBef>
                <a:spcPct val="50000"/>
              </a:spcBef>
              <a:defRPr/>
            </a:pPr>
            <a:endParaRPr lang="pt-BR" sz="2000" b="1"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</a:endParaRPr>
          </a:p>
        </p:txBody>
      </p:sp>
      <p:sp>
        <p:nvSpPr>
          <p:cNvPr id="60" name="AutoShape 60">
            <a:hlinkClick r:id="" action="ppaction://hlinkshowjump?jump=nextslide" highlightClick="1"/>
          </p:cNvPr>
          <p:cNvSpPr>
            <a:spLocks noChangeArrowheads="1"/>
          </p:cNvSpPr>
          <p:nvPr/>
        </p:nvSpPr>
        <p:spPr bwMode="auto">
          <a:xfrm>
            <a:off x="7467600" y="6553200"/>
            <a:ext cx="533400" cy="152400"/>
          </a:xfrm>
          <a:prstGeom prst="actionButtonForwardNext">
            <a:avLst/>
          </a:prstGeom>
          <a:gradFill rotWithShape="0">
            <a:gsLst>
              <a:gs pos="0">
                <a:srgbClr val="C5FFE2"/>
              </a:gs>
              <a:gs pos="100000">
                <a:schemeClr val="bg1"/>
              </a:gs>
            </a:gsLst>
            <a:lin ang="5400000" scaled="1"/>
          </a:gra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defTabSz="762000">
              <a:spcBef>
                <a:spcPct val="50000"/>
              </a:spcBef>
              <a:defRPr/>
            </a:pPr>
            <a:endParaRPr lang="pt-BR" sz="2000" b="1"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</a:endParaRPr>
          </a:p>
        </p:txBody>
      </p:sp>
    </p:spTree>
  </p:cSld>
  <p:clrMapOvr>
    <a:masterClrMapping/>
  </p:clrMapOvr>
  <p:transition spd="med" advClick="0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CaixaDeTexto 27"/>
          <p:cNvSpPr txBox="1">
            <a:spLocks noChangeArrowheads="1"/>
          </p:cNvSpPr>
          <p:nvPr/>
        </p:nvSpPr>
        <p:spPr bwMode="auto">
          <a:xfrm>
            <a:off x="2627313" y="-100013"/>
            <a:ext cx="6516687" cy="1201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pt-BR" i="1"/>
              <a:t>Configurando o Rack do CLP</a:t>
            </a:r>
          </a:p>
          <a:p>
            <a:pPr algn="just"/>
            <a:r>
              <a:rPr lang="pt-BR" i="1"/>
              <a:t>e revisão do sistema de endereçamento  de I</a:t>
            </a:r>
            <a:r>
              <a:rPr lang="en-US" i="1"/>
              <a:t>/</a:t>
            </a:r>
            <a:r>
              <a:rPr lang="pt-BR" i="1"/>
              <a:t>Os (Entradas e saídas)</a:t>
            </a:r>
          </a:p>
        </p:txBody>
      </p:sp>
      <p:cxnSp>
        <p:nvCxnSpPr>
          <p:cNvPr id="10243" name="Conector de seta reta 26"/>
          <p:cNvCxnSpPr>
            <a:cxnSpLocks noChangeShapeType="1"/>
          </p:cNvCxnSpPr>
          <p:nvPr/>
        </p:nvCxnSpPr>
        <p:spPr bwMode="auto">
          <a:xfrm rot="10800000">
            <a:off x="1763713" y="2924175"/>
            <a:ext cx="1584325" cy="774700"/>
          </a:xfrm>
          <a:prstGeom prst="straightConnector1">
            <a:avLst/>
          </a:prstGeom>
          <a:noFill/>
          <a:ln w="19050" algn="ctr">
            <a:noFill/>
            <a:round/>
            <a:headEnd/>
            <a:tailEnd type="arrow" w="med" len="med"/>
          </a:ln>
        </p:spPr>
      </p:cxnSp>
      <p:sp>
        <p:nvSpPr>
          <p:cNvPr id="10244" name="CaixaDeTexto 55"/>
          <p:cNvSpPr txBox="1">
            <a:spLocks noChangeArrowheads="1"/>
          </p:cNvSpPr>
          <p:nvPr/>
        </p:nvSpPr>
        <p:spPr bwMode="auto">
          <a:xfrm>
            <a:off x="3059113" y="2349500"/>
            <a:ext cx="5834062" cy="2708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marL="342900" indent="-342900" algn="just">
              <a:buFont typeface="Arial" charset="0"/>
              <a:buChar char="•"/>
            </a:pPr>
            <a:r>
              <a:rPr lang="pt-BR" sz="1600"/>
              <a:t>A norma IEC estabelece a seguinte regra de endereçamento para as entradas digitais:</a:t>
            </a:r>
          </a:p>
          <a:p>
            <a:pPr marL="342900" indent="-342900" algn="just">
              <a:buFont typeface="Arial" charset="0"/>
              <a:buChar char="•"/>
            </a:pPr>
            <a:r>
              <a:rPr lang="pt-BR" sz="1600" b="1"/>
              <a:t>%Ir.s.c:</a:t>
            </a:r>
          </a:p>
          <a:p>
            <a:pPr marL="342900" indent="-342900" algn="just">
              <a:buFont typeface="Arial" charset="0"/>
              <a:buChar char="•"/>
            </a:pPr>
            <a:r>
              <a:rPr lang="pt-BR" sz="1600" b="1"/>
              <a:t>%</a:t>
            </a:r>
            <a:r>
              <a:rPr lang="pt-BR" sz="1600"/>
              <a:t> - é obrigatório e indica que estamos nos referindo a um endereço de memória.</a:t>
            </a:r>
          </a:p>
          <a:p>
            <a:pPr marL="342900" indent="-342900" algn="just">
              <a:buFont typeface="Arial" charset="0"/>
              <a:buChar char="•"/>
            </a:pPr>
            <a:r>
              <a:rPr lang="pt-BR" sz="1600" b="1"/>
              <a:t>r</a:t>
            </a:r>
            <a:r>
              <a:rPr lang="pt-BR" sz="1600"/>
              <a:t> – é o número do Rack (Bastidor).</a:t>
            </a:r>
          </a:p>
          <a:p>
            <a:pPr marL="342900" indent="-342900" algn="just">
              <a:buFont typeface="Arial" charset="0"/>
              <a:buChar char="•"/>
            </a:pPr>
            <a:r>
              <a:rPr lang="pt-BR" sz="1600" b="1"/>
              <a:t>s </a:t>
            </a:r>
            <a:r>
              <a:rPr lang="pt-BR" sz="1600"/>
              <a:t>– é o número do Slot.</a:t>
            </a:r>
          </a:p>
          <a:p>
            <a:pPr marL="342900" indent="-342900" algn="just">
              <a:buFont typeface="Arial" charset="0"/>
              <a:buChar char="•"/>
            </a:pPr>
            <a:r>
              <a:rPr lang="pt-BR" sz="1600" b="1"/>
              <a:t> c </a:t>
            </a:r>
            <a:r>
              <a:rPr lang="pt-BR" sz="1600"/>
              <a:t>– é o canal propriamente dito (por exemplo:placa </a:t>
            </a:r>
            <a:r>
              <a:rPr lang="pt-BR" sz="1600" b="1"/>
              <a:t>BMX DDI 1602 </a:t>
            </a:r>
            <a:r>
              <a:rPr lang="pt-BR" sz="1600"/>
              <a:t>temos 16 canais digitais que são numerados de 0 a 15).</a:t>
            </a:r>
          </a:p>
          <a:p>
            <a:pPr marL="342900" indent="-342900" algn="just">
              <a:buFont typeface="Arial" charset="0"/>
              <a:buChar char="•"/>
            </a:pPr>
            <a:r>
              <a:rPr lang="pt-BR" sz="1600"/>
              <a:t>Exemplo : </a:t>
            </a:r>
            <a:r>
              <a:rPr lang="pt-BR" sz="1600" b="1"/>
              <a:t>%I0.1.0 </a:t>
            </a:r>
            <a:r>
              <a:rPr lang="pt-BR" sz="1600"/>
              <a:t>– esta se referindo a uma entrada, ao Rack 0, Slot 1, canal 0, ou a primeira entrada da placa </a:t>
            </a:r>
            <a:r>
              <a:rPr lang="pt-BR" sz="1600" b="1"/>
              <a:t>BMX DDI 1602</a:t>
            </a:r>
            <a:r>
              <a:rPr lang="pt-BR" sz="1600"/>
              <a:t>. </a:t>
            </a:r>
          </a:p>
        </p:txBody>
      </p:sp>
      <p:grpSp>
        <p:nvGrpSpPr>
          <p:cNvPr id="10245" name="Grupo 28"/>
          <p:cNvGrpSpPr>
            <a:grpSpLocks/>
          </p:cNvGrpSpPr>
          <p:nvPr/>
        </p:nvGrpSpPr>
        <p:grpSpPr bwMode="auto">
          <a:xfrm>
            <a:off x="34925" y="1152525"/>
            <a:ext cx="2376488" cy="3716338"/>
            <a:chOff x="35496" y="1152128"/>
            <a:chExt cx="2376264" cy="3717032"/>
          </a:xfrm>
        </p:grpSpPr>
        <p:pic>
          <p:nvPicPr>
            <p:cNvPr id="10249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 l="27945" r="53792" b="49188"/>
            <a:stretch>
              <a:fillRect/>
            </a:stretch>
          </p:blipFill>
          <p:spPr bwMode="auto">
            <a:xfrm>
              <a:off x="35496" y="1152128"/>
              <a:ext cx="2376264" cy="3717032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</p:pic>
        <p:sp>
          <p:nvSpPr>
            <p:cNvPr id="24" name="Elipse 23"/>
            <p:cNvSpPr/>
            <p:nvPr/>
          </p:nvSpPr>
          <p:spPr bwMode="auto">
            <a:xfrm rot="5400000">
              <a:off x="108464" y="3645000"/>
              <a:ext cx="358842" cy="215880"/>
            </a:xfrm>
            <a:prstGeom prst="ellipse">
              <a:avLst/>
            </a:prstGeom>
            <a:noFill/>
            <a:ln w="28575" cap="flat" cmpd="sng" algn="ctr">
              <a:solidFill>
                <a:schemeClr val="accent6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>
              <a:spAutoFit/>
            </a:bodyPr>
            <a:lstStyle/>
            <a:p>
              <a:pPr>
                <a:defRPr/>
              </a:pPr>
              <a:endParaRPr lang="pt-BR"/>
            </a:p>
          </p:txBody>
        </p:sp>
        <p:sp>
          <p:nvSpPr>
            <p:cNvPr id="10251" name="CaixaDeTexto 53"/>
            <p:cNvSpPr txBox="1">
              <a:spLocks noChangeArrowheads="1"/>
            </p:cNvSpPr>
            <p:nvPr/>
          </p:nvSpPr>
          <p:spPr bwMode="auto">
            <a:xfrm>
              <a:off x="179512" y="3224009"/>
              <a:ext cx="216024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 algn="just"/>
              <a:r>
                <a:rPr lang="pt-BR" sz="1800" b="1"/>
                <a:t>r</a:t>
              </a:r>
            </a:p>
          </p:txBody>
        </p:sp>
        <p:sp>
          <p:nvSpPr>
            <p:cNvPr id="10252" name="CaixaDeTexto 21"/>
            <p:cNvSpPr txBox="1">
              <a:spLocks noChangeArrowheads="1"/>
            </p:cNvSpPr>
            <p:nvPr/>
          </p:nvSpPr>
          <p:spPr bwMode="auto">
            <a:xfrm>
              <a:off x="1619672" y="2719953"/>
              <a:ext cx="216024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 algn="just"/>
              <a:r>
                <a:rPr lang="pt-BR" sz="1800" b="1"/>
                <a:t>s</a:t>
              </a:r>
            </a:p>
          </p:txBody>
        </p:sp>
        <p:sp>
          <p:nvSpPr>
            <p:cNvPr id="26" name="Elipse 25"/>
            <p:cNvSpPr/>
            <p:nvPr/>
          </p:nvSpPr>
          <p:spPr bwMode="auto">
            <a:xfrm rot="5400000">
              <a:off x="1547396" y="3069423"/>
              <a:ext cx="360430" cy="215880"/>
            </a:xfrm>
            <a:prstGeom prst="ellipse">
              <a:avLst/>
            </a:prstGeom>
            <a:noFill/>
            <a:ln w="28575" cap="flat" cmpd="sng" algn="ctr">
              <a:solidFill>
                <a:schemeClr val="accent6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>
              <a:spAutoFit/>
            </a:bodyPr>
            <a:lstStyle/>
            <a:p>
              <a:pPr>
                <a:defRPr/>
              </a:pPr>
              <a:endParaRPr lang="pt-BR"/>
            </a:p>
          </p:txBody>
        </p:sp>
      </p:grpSp>
      <p:sp>
        <p:nvSpPr>
          <p:cNvPr id="10246" name="CaixaDeTexto 29"/>
          <p:cNvSpPr txBox="1">
            <a:spLocks noChangeArrowheads="1"/>
          </p:cNvSpPr>
          <p:nvPr/>
        </p:nvSpPr>
        <p:spPr bwMode="auto">
          <a:xfrm>
            <a:off x="3924300" y="1628775"/>
            <a:ext cx="2735263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pt-BR"/>
              <a:t>Endereçamento</a:t>
            </a:r>
          </a:p>
        </p:txBody>
      </p:sp>
      <p:sp>
        <p:nvSpPr>
          <p:cNvPr id="31" name="AutoShape 25">
            <a:hlinkClick r:id="" action="ppaction://hlinkshowjump?jump=lastslideviewed" highlightClick="1"/>
          </p:cNvPr>
          <p:cNvSpPr>
            <a:spLocks noChangeArrowheads="1"/>
          </p:cNvSpPr>
          <p:nvPr/>
        </p:nvSpPr>
        <p:spPr bwMode="auto">
          <a:xfrm>
            <a:off x="6705600" y="6553200"/>
            <a:ext cx="533400" cy="152400"/>
          </a:xfrm>
          <a:prstGeom prst="actionButtonBackPrevious">
            <a:avLst/>
          </a:prstGeom>
          <a:gradFill rotWithShape="0">
            <a:gsLst>
              <a:gs pos="0">
                <a:srgbClr val="C5FFE2"/>
              </a:gs>
              <a:gs pos="100000">
                <a:schemeClr val="bg1"/>
              </a:gs>
            </a:gsLst>
            <a:lin ang="5400000" scaled="1"/>
          </a:gra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defTabSz="762000">
              <a:spcBef>
                <a:spcPct val="50000"/>
              </a:spcBef>
              <a:defRPr/>
            </a:pPr>
            <a:endParaRPr lang="pt-BR" sz="2000" b="1"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</a:endParaRPr>
          </a:p>
        </p:txBody>
      </p:sp>
      <p:sp>
        <p:nvSpPr>
          <p:cNvPr id="33" name="AutoShape 60">
            <a:hlinkClick r:id="" action="ppaction://hlinkshowjump?jump=nextslide" highlightClick="1"/>
          </p:cNvPr>
          <p:cNvSpPr>
            <a:spLocks noChangeArrowheads="1"/>
          </p:cNvSpPr>
          <p:nvPr/>
        </p:nvSpPr>
        <p:spPr bwMode="auto">
          <a:xfrm>
            <a:off x="7467600" y="6553200"/>
            <a:ext cx="533400" cy="152400"/>
          </a:xfrm>
          <a:prstGeom prst="actionButtonForwardNext">
            <a:avLst/>
          </a:prstGeom>
          <a:gradFill rotWithShape="0">
            <a:gsLst>
              <a:gs pos="0">
                <a:srgbClr val="C5FFE2"/>
              </a:gs>
              <a:gs pos="100000">
                <a:schemeClr val="bg1"/>
              </a:gs>
            </a:gsLst>
            <a:lin ang="5400000" scaled="1"/>
          </a:gra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defTabSz="762000">
              <a:spcBef>
                <a:spcPct val="50000"/>
              </a:spcBef>
              <a:defRPr/>
            </a:pPr>
            <a:endParaRPr lang="pt-BR" sz="2000" b="1"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</a:endParaRPr>
          </a:p>
        </p:txBody>
      </p:sp>
    </p:spTree>
  </p:cSld>
  <p:clrMapOvr>
    <a:masterClrMapping/>
  </p:clrMapOvr>
  <p:transition spd="med" advClick="0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odelo_verde">
  <a:themeElements>
    <a:clrScheme name="modelo_verde.pot 3">
      <a:dk1>
        <a:srgbClr val="000000"/>
      </a:dk1>
      <a:lt1>
        <a:srgbClr val="FFFFCC"/>
      </a:lt1>
      <a:dk2>
        <a:srgbClr val="808000"/>
      </a:dk2>
      <a:lt2>
        <a:srgbClr val="666633"/>
      </a:lt2>
      <a:accent1>
        <a:srgbClr val="339933"/>
      </a:accent1>
      <a:accent2>
        <a:srgbClr val="800000"/>
      </a:accent2>
      <a:accent3>
        <a:srgbClr val="FFFFE2"/>
      </a:accent3>
      <a:accent4>
        <a:srgbClr val="000000"/>
      </a:accent4>
      <a:accent5>
        <a:srgbClr val="ADCAAD"/>
      </a:accent5>
      <a:accent6>
        <a:srgbClr val="730000"/>
      </a:accent6>
      <a:hlink>
        <a:srgbClr val="0033CC"/>
      </a:hlink>
      <a:folHlink>
        <a:srgbClr val="FFCC66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D9EFD5"/>
        </a:solidFill>
        <a:ln w="1905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0" marR="0" indent="0" algn="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pt-BR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D9EFD5"/>
        </a:solidFill>
        <a:ln w="1905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0" marR="0" indent="0" algn="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pt-BR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modelo_verde.po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elo_verde.pot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elo_verde.pot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elo_verde.pot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elo_verde.pot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elo_verde.pot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elo_verde.pot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ema do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6718</TotalTime>
  <Pages>8</Pages>
  <Words>2404</Words>
  <Application>Microsoft Office PowerPoint</Application>
  <PresentationFormat>Apresentação na tela (4:3)</PresentationFormat>
  <Paragraphs>177</Paragraphs>
  <Slides>30</Slides>
  <Notes>5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30</vt:i4>
      </vt:variant>
    </vt:vector>
  </HeadingPairs>
  <TitlesOfParts>
    <vt:vector size="31" baseType="lpstr">
      <vt:lpstr>modelo_verde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</vt:vector>
  </TitlesOfParts>
  <Company>Weg Motores Ltda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sem título</dc:title>
  <dc:creator>Vendas Tecnicas</dc:creator>
  <cp:lastModifiedBy>Edilson</cp:lastModifiedBy>
  <cp:revision>227</cp:revision>
  <cp:lastPrinted>1999-11-03T17:36:30Z</cp:lastPrinted>
  <dcterms:created xsi:type="dcterms:W3CDTF">1998-02-23T11:16:42Z</dcterms:created>
  <dcterms:modified xsi:type="dcterms:W3CDTF">2014-05-29T18:45:38Z</dcterms:modified>
</cp:coreProperties>
</file>